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5"/>
  </p:sldMasterIdLst>
  <p:notesMasterIdLst>
    <p:notesMasterId r:id="rId28"/>
  </p:notesMasterIdLst>
  <p:handoutMasterIdLst>
    <p:handoutMasterId r:id="rId29"/>
  </p:handoutMasterIdLst>
  <p:sldIdLst>
    <p:sldId id="261" r:id="rId6"/>
    <p:sldId id="286" r:id="rId7"/>
    <p:sldId id="287" r:id="rId8"/>
    <p:sldId id="277" r:id="rId9"/>
    <p:sldId id="288" r:id="rId10"/>
    <p:sldId id="267" r:id="rId11"/>
    <p:sldId id="270" r:id="rId12"/>
    <p:sldId id="289" r:id="rId13"/>
    <p:sldId id="282" r:id="rId14"/>
    <p:sldId id="291" r:id="rId15"/>
    <p:sldId id="290" r:id="rId16"/>
    <p:sldId id="293" r:id="rId17"/>
    <p:sldId id="271" r:id="rId18"/>
    <p:sldId id="276" r:id="rId19"/>
    <p:sldId id="297" r:id="rId20"/>
    <p:sldId id="298" r:id="rId21"/>
    <p:sldId id="303" r:id="rId22"/>
    <p:sldId id="264" r:id="rId23"/>
    <p:sldId id="302" r:id="rId24"/>
    <p:sldId id="256" r:id="rId25"/>
    <p:sldId id="301" r:id="rId26"/>
    <p:sldId id="257" r:id="rId27"/>
  </p:sldIdLst>
  <p:sldSz cx="12192000" cy="6858000"/>
  <p:notesSz cx="6858000" cy="9144000"/>
  <p:defaultTextStyle>
    <a:defPPr>
      <a:defRPr lang="en-US"/>
    </a:defPPr>
    <a:lvl1pPr algn="l" rtl="0" fontAlgn="base">
      <a:spcBef>
        <a:spcPct val="0"/>
      </a:spcBef>
      <a:spcAft>
        <a:spcPct val="0"/>
      </a:spcAft>
      <a:defRPr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EAFB"/>
    <a:srgbClr val="0066CC"/>
    <a:srgbClr val="0067A5"/>
    <a:srgbClr val="FFCC00"/>
    <a:srgbClr val="1D4986"/>
    <a:srgbClr val="1B3066"/>
    <a:srgbClr val="084B88"/>
    <a:srgbClr val="FFDD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0945" autoAdjust="0"/>
  </p:normalViewPr>
  <p:slideViewPr>
    <p:cSldViewPr>
      <p:cViewPr varScale="1">
        <p:scale>
          <a:sx n="115" d="100"/>
          <a:sy n="115" d="100"/>
        </p:scale>
        <p:origin x="372"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8" d="100"/>
        <a:sy n="68" d="100"/>
      </p:scale>
      <p:origin x="0" y="0"/>
    </p:cViewPr>
  </p:sorterViewPr>
  <p:notesViewPr>
    <p:cSldViewPr>
      <p:cViewPr varScale="1">
        <p:scale>
          <a:sx n="126" d="100"/>
          <a:sy n="126" d="100"/>
        </p:scale>
        <p:origin x="-489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C8FD160-80EC-45D6-84B9-CB1F18EDD604}" type="datetimeFigureOut">
              <a:rPr lang="sv-SE" smtClean="0"/>
              <a:t>2019-09-18</a:t>
            </a:fld>
            <a:endParaRPr lang="sv-SE" dirty="0"/>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7291308-7A78-4868-BEAE-4D05242424D7}" type="slidenum">
              <a:rPr lang="sv-SE" smtClean="0"/>
              <a:t>‹#›</a:t>
            </a:fld>
            <a:endParaRPr lang="sv-SE" dirty="0"/>
          </a:p>
        </p:txBody>
      </p:sp>
    </p:spTree>
    <p:extLst>
      <p:ext uri="{BB962C8B-B14F-4D97-AF65-F5344CB8AC3E}">
        <p14:creationId xmlns:p14="http://schemas.microsoft.com/office/powerpoint/2010/main" val="3311149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137C26-90BF-45C0-8186-B3BF12422C49}" type="datetimeFigureOut">
              <a:rPr lang="sv-SE" smtClean="0"/>
              <a:t>2019-09-18</a:t>
            </a:fld>
            <a:endParaRPr lang="sv-SE" dirty="0"/>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FC7616-3293-4766-93AB-30E86882091D}" type="slidenum">
              <a:rPr lang="sv-SE" smtClean="0"/>
              <a:t>‹#›</a:t>
            </a:fld>
            <a:endParaRPr lang="sv-SE" dirty="0"/>
          </a:p>
        </p:txBody>
      </p:sp>
    </p:spTree>
    <p:extLst>
      <p:ext uri="{BB962C8B-B14F-4D97-AF65-F5344CB8AC3E}">
        <p14:creationId xmlns:p14="http://schemas.microsoft.com/office/powerpoint/2010/main" val="3444633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bild">
    <p:bg>
      <p:bgPr>
        <a:solidFill>
          <a:srgbClr val="0066CC"/>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1871531" y="1556792"/>
            <a:ext cx="8640960" cy="2664296"/>
          </a:xfrm>
          <a:prstGeom prst="rect">
            <a:avLst/>
          </a:prstGeom>
        </p:spPr>
        <p:txBody>
          <a:bodyPr/>
          <a:lstStyle>
            <a:lvl1pPr algn="l">
              <a:lnSpc>
                <a:spcPct val="130000"/>
              </a:lnSpc>
              <a:defRPr sz="6000" kern="0" baseline="0">
                <a:solidFill>
                  <a:schemeClr val="bg1"/>
                </a:solidFill>
                <a:latin typeface="Calibri Bold" pitchFamily="34" charset="0"/>
                <a:cs typeface="Calibri Bold" pitchFamily="34" charset="0"/>
              </a:defRPr>
            </a:lvl1pPr>
          </a:lstStyle>
          <a:p>
            <a:r>
              <a:rPr lang="sv-SE"/>
              <a:t>Klicka här för att ändra mall för rubrikformat</a:t>
            </a:r>
            <a:endParaRPr lang="sv-SE" dirty="0"/>
          </a:p>
        </p:txBody>
      </p:sp>
      <p:sp>
        <p:nvSpPr>
          <p:cNvPr id="6" name="Rätvinklig triangel 5"/>
          <p:cNvSpPr/>
          <p:nvPr userDrawn="1"/>
        </p:nvSpPr>
        <p:spPr bwMode="auto">
          <a:xfrm>
            <a:off x="0" y="0"/>
            <a:ext cx="936000" cy="6858000"/>
          </a:xfrm>
          <a:prstGeom prst="rtTriangle">
            <a:avLst/>
          </a:prstGeom>
          <a:solidFill>
            <a:srgbClr val="1B3066"/>
          </a:solidFill>
          <a:ln w="9525" cap="flat" cmpd="sng" algn="ctr">
            <a:no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marL="0" marR="0" indent="0" algn="l" defTabSz="514350" rtl="0" eaLnBrk="1" fontAlgn="base" latinLnBrk="0" hangingPunct="1">
              <a:lnSpc>
                <a:spcPct val="100000"/>
              </a:lnSpc>
              <a:spcBef>
                <a:spcPct val="0"/>
              </a:spcBef>
              <a:spcAft>
                <a:spcPct val="0"/>
              </a:spcAft>
              <a:buClrTx/>
              <a:buSzTx/>
              <a:buFontTx/>
              <a:buNone/>
              <a:tabLst/>
            </a:pPr>
            <a:r>
              <a:rPr kumimoji="0" lang="sv-SE" sz="1013"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rPr>
              <a:t>      </a:t>
            </a:r>
          </a:p>
        </p:txBody>
      </p:sp>
      <p:pic>
        <p:nvPicPr>
          <p:cNvPr id="7" name="Bildobjekt 6" descr="RF_Marke_2014_prel_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251520" y="5774400"/>
            <a:ext cx="792088" cy="808590"/>
          </a:xfrm>
          <a:prstGeom prst="rect">
            <a:avLst/>
          </a:prstGeom>
        </p:spPr>
      </p:pic>
    </p:spTree>
    <p:extLst>
      <p:ext uri="{BB962C8B-B14F-4D97-AF65-F5344CB8AC3E}">
        <p14:creationId xmlns:p14="http://schemas.microsoft.com/office/powerpoint/2010/main" val="2506407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bg>
      <p:bgPr>
        <a:solidFill>
          <a:schemeClr val="bg1"/>
        </a:solidFill>
        <a:effectLst/>
      </p:bgPr>
    </p:bg>
    <p:spTree>
      <p:nvGrpSpPr>
        <p:cNvPr id="1" name=""/>
        <p:cNvGrpSpPr/>
        <p:nvPr/>
      </p:nvGrpSpPr>
      <p:grpSpPr>
        <a:xfrm>
          <a:off x="0" y="0"/>
          <a:ext cx="0" cy="0"/>
          <a:chOff x="0" y="0"/>
          <a:chExt cx="0" cy="0"/>
        </a:xfrm>
      </p:grpSpPr>
      <p:sp>
        <p:nvSpPr>
          <p:cNvPr id="9" name="Rubrik 1"/>
          <p:cNvSpPr>
            <a:spLocks noGrp="1"/>
          </p:cNvSpPr>
          <p:nvPr>
            <p:ph type="title"/>
          </p:nvPr>
        </p:nvSpPr>
        <p:spPr>
          <a:xfrm>
            <a:off x="1391477" y="620688"/>
            <a:ext cx="10177131" cy="601124"/>
          </a:xfrm>
          <a:prstGeom prst="rect">
            <a:avLst/>
          </a:prstGeom>
        </p:spPr>
        <p:txBody>
          <a:bodyPr/>
          <a:lstStyle>
            <a:lvl1pPr algn="l">
              <a:defRPr sz="2800">
                <a:latin typeface="Calibri Bold" pitchFamily="34" charset="0"/>
                <a:cs typeface="Calibri Bold" pitchFamily="34" charset="0"/>
              </a:defRPr>
            </a:lvl1pPr>
          </a:lstStyle>
          <a:p>
            <a:r>
              <a:rPr lang="sv-SE"/>
              <a:t>Klicka här för att ändra mall för rubrikformat</a:t>
            </a:r>
            <a:endParaRPr lang="sv-SE" dirty="0"/>
          </a:p>
        </p:txBody>
      </p:sp>
      <p:sp>
        <p:nvSpPr>
          <p:cNvPr id="11" name="Platshållare för text 10"/>
          <p:cNvSpPr>
            <a:spLocks noGrp="1"/>
          </p:cNvSpPr>
          <p:nvPr>
            <p:ph type="body" sz="quarter" idx="10"/>
          </p:nvPr>
        </p:nvSpPr>
        <p:spPr>
          <a:xfrm>
            <a:off x="1391480" y="1556792"/>
            <a:ext cx="9985109" cy="4104456"/>
          </a:xfrm>
          <a:prstGeom prst="rect">
            <a:avLst/>
          </a:prstGeom>
        </p:spPr>
        <p:txBody>
          <a:bodyPr/>
          <a:lstStyle>
            <a:lvl1pPr>
              <a:lnSpc>
                <a:spcPct val="130000"/>
              </a:lnSpc>
              <a:defRPr sz="1600">
                <a:latin typeface="Calibri" pitchFamily="34" charset="0"/>
                <a:cs typeface="Calibri" pitchFamily="34" charset="0"/>
              </a:defRPr>
            </a:lvl1pPr>
            <a:lvl2pPr>
              <a:lnSpc>
                <a:spcPct val="130000"/>
              </a:lnSpc>
              <a:defRPr sz="1600">
                <a:latin typeface="Calibri" pitchFamily="34" charset="0"/>
                <a:cs typeface="Calibri" pitchFamily="34" charset="0"/>
              </a:defRPr>
            </a:lvl2pPr>
            <a:lvl3pPr>
              <a:lnSpc>
                <a:spcPct val="130000"/>
              </a:lnSpc>
              <a:defRPr sz="1600">
                <a:latin typeface="Calibri" pitchFamily="34" charset="0"/>
                <a:cs typeface="Calibri" pitchFamily="34" charset="0"/>
              </a:defRPr>
            </a:lvl3pPr>
            <a:lvl4pPr>
              <a:lnSpc>
                <a:spcPct val="130000"/>
              </a:lnSpc>
              <a:defRPr sz="1400">
                <a:latin typeface="Calibri" pitchFamily="34" charset="0"/>
                <a:cs typeface="Calibri" pitchFamily="34" charset="0"/>
              </a:defRPr>
            </a:lvl4pPr>
            <a:lvl5pPr>
              <a:lnSpc>
                <a:spcPct val="130000"/>
              </a:lnSpc>
              <a:defRPr sz="1400">
                <a:latin typeface="Calibri" pitchFamily="34" charset="0"/>
                <a:cs typeface="Calibri" pitchFamily="34" charset="0"/>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4" name="Platshållare för text 2"/>
          <p:cNvSpPr>
            <a:spLocks noGrp="1"/>
          </p:cNvSpPr>
          <p:nvPr>
            <p:ph type="body" idx="1"/>
          </p:nvPr>
        </p:nvSpPr>
        <p:spPr>
          <a:xfrm>
            <a:off x="4175787" y="6285600"/>
            <a:ext cx="7278852" cy="204844"/>
          </a:xfrm>
          <a:prstGeom prst="rect">
            <a:avLst/>
          </a:prstGeom>
        </p:spPr>
        <p:txBody>
          <a:bodyPr anchor="t"/>
          <a:lstStyle>
            <a:lvl1pPr marL="0" indent="0" algn="r">
              <a:spcBef>
                <a:spcPts val="0"/>
              </a:spcBef>
              <a:buNone/>
              <a:defRPr sz="1100" b="0" i="0" cap="all" baseline="0">
                <a:solidFill>
                  <a:srgbClr val="1D4986"/>
                </a:solidFill>
                <a:latin typeface="Calibri"/>
                <a:cs typeface="Calibri" pitchFamily="34" charset="0"/>
              </a:defRPr>
            </a:lvl1pPr>
            <a:lvl2pPr marL="257175" indent="0">
              <a:buNone/>
              <a:defRPr sz="1013"/>
            </a:lvl2pPr>
            <a:lvl3pPr marL="514350" indent="0">
              <a:buNone/>
              <a:defRPr sz="900"/>
            </a:lvl3pPr>
            <a:lvl4pPr marL="771525" indent="0">
              <a:buNone/>
              <a:defRPr sz="788"/>
            </a:lvl4pPr>
            <a:lvl5pPr marL="1028700" indent="0">
              <a:buNone/>
              <a:defRPr sz="788"/>
            </a:lvl5pPr>
            <a:lvl6pPr marL="1285875" indent="0">
              <a:buNone/>
              <a:defRPr sz="788"/>
            </a:lvl6pPr>
            <a:lvl7pPr marL="1543050" indent="0">
              <a:buNone/>
              <a:defRPr sz="788"/>
            </a:lvl7pPr>
            <a:lvl8pPr marL="1800225" indent="0">
              <a:buNone/>
              <a:defRPr sz="788"/>
            </a:lvl8pPr>
            <a:lvl9pPr marL="2057400" indent="0">
              <a:buNone/>
              <a:defRPr sz="788"/>
            </a:lvl9pPr>
          </a:lstStyle>
          <a:p>
            <a:pPr lvl="0"/>
            <a:r>
              <a:rPr lang="sv-SE"/>
              <a:t>Redigera format för bakgrundstext</a:t>
            </a:r>
          </a:p>
        </p:txBody>
      </p:sp>
      <p:sp>
        <p:nvSpPr>
          <p:cNvPr id="10" name="Rätvinklig triangel 9"/>
          <p:cNvSpPr/>
          <p:nvPr userDrawn="1"/>
        </p:nvSpPr>
        <p:spPr bwMode="auto">
          <a:xfrm>
            <a:off x="0" y="0"/>
            <a:ext cx="936000" cy="6858000"/>
          </a:xfrm>
          <a:prstGeom prst="rtTriangle">
            <a:avLst/>
          </a:prstGeom>
          <a:solidFill>
            <a:srgbClr val="1B3066"/>
          </a:solidFill>
          <a:ln w="9525" cap="flat" cmpd="sng" algn="ctr">
            <a:no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marL="0" marR="0" indent="0" algn="l" defTabSz="514350" rtl="0" eaLnBrk="1" fontAlgn="base" latinLnBrk="0" hangingPunct="1">
              <a:lnSpc>
                <a:spcPct val="100000"/>
              </a:lnSpc>
              <a:spcBef>
                <a:spcPct val="0"/>
              </a:spcBef>
              <a:spcAft>
                <a:spcPct val="0"/>
              </a:spcAft>
              <a:buClrTx/>
              <a:buSzTx/>
              <a:buFontTx/>
              <a:buNone/>
              <a:tabLst/>
            </a:pPr>
            <a:r>
              <a:rPr kumimoji="0" lang="sv-SE" sz="1013"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rPr>
              <a:t>      </a:t>
            </a:r>
          </a:p>
        </p:txBody>
      </p:sp>
      <p:pic>
        <p:nvPicPr>
          <p:cNvPr id="15" name="Bildobjekt 14" descr="RF_Marke_2014_prel_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251520" y="5774400"/>
            <a:ext cx="792088" cy="808590"/>
          </a:xfrm>
          <a:prstGeom prst="rect">
            <a:avLst/>
          </a:prstGeom>
        </p:spPr>
      </p:pic>
    </p:spTree>
    <p:extLst>
      <p:ext uri="{BB962C8B-B14F-4D97-AF65-F5344CB8AC3E}">
        <p14:creationId xmlns:p14="http://schemas.microsoft.com/office/powerpoint/2010/main" val="2459420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och stor bild">
    <p:spTree>
      <p:nvGrpSpPr>
        <p:cNvPr id="1" name=""/>
        <p:cNvGrpSpPr/>
        <p:nvPr/>
      </p:nvGrpSpPr>
      <p:grpSpPr>
        <a:xfrm>
          <a:off x="0" y="0"/>
          <a:ext cx="0" cy="0"/>
          <a:chOff x="0" y="0"/>
          <a:chExt cx="0" cy="0"/>
        </a:xfrm>
      </p:grpSpPr>
      <p:sp>
        <p:nvSpPr>
          <p:cNvPr id="19" name="Platshållare för text 10"/>
          <p:cNvSpPr>
            <a:spLocks noGrp="1"/>
          </p:cNvSpPr>
          <p:nvPr>
            <p:ph type="body" sz="quarter" idx="10"/>
          </p:nvPr>
        </p:nvSpPr>
        <p:spPr>
          <a:xfrm>
            <a:off x="1391477" y="1412776"/>
            <a:ext cx="4992027" cy="4176464"/>
          </a:xfrm>
          <a:prstGeom prst="rect">
            <a:avLst/>
          </a:prstGeom>
        </p:spPr>
        <p:txBody>
          <a:bodyPr/>
          <a:lstStyle>
            <a:lvl1pPr marL="22325" indent="0">
              <a:lnSpc>
                <a:spcPct val="130000"/>
              </a:lnSpc>
              <a:buNone/>
              <a:defRPr sz="1600">
                <a:latin typeface="Calibri" pitchFamily="34" charset="0"/>
                <a:cs typeface="Calibri" pitchFamily="34" charset="0"/>
              </a:defRPr>
            </a:lvl1pPr>
            <a:lvl2pPr>
              <a:defRPr sz="956">
                <a:latin typeface="Calibri" pitchFamily="34" charset="0"/>
                <a:cs typeface="Calibri" pitchFamily="34" charset="0"/>
              </a:defRPr>
            </a:lvl2pPr>
            <a:lvl3pPr>
              <a:defRPr sz="956">
                <a:latin typeface="Calibri" pitchFamily="34" charset="0"/>
                <a:cs typeface="Calibri" pitchFamily="34" charset="0"/>
              </a:defRPr>
            </a:lvl3pPr>
            <a:lvl4pPr>
              <a:defRPr sz="956">
                <a:latin typeface="Calibri" pitchFamily="34" charset="0"/>
                <a:cs typeface="Calibri" pitchFamily="34" charset="0"/>
              </a:defRPr>
            </a:lvl4pPr>
            <a:lvl5pPr>
              <a:defRPr sz="956">
                <a:latin typeface="Calibri" pitchFamily="34" charset="0"/>
                <a:cs typeface="Calibri" pitchFamily="34" charset="0"/>
              </a:defRPr>
            </a:lvl5pPr>
          </a:lstStyle>
          <a:p>
            <a:pPr lvl="0"/>
            <a:r>
              <a:rPr lang="sv-SE"/>
              <a:t>Redigera format för bakgrundstext</a:t>
            </a:r>
          </a:p>
        </p:txBody>
      </p:sp>
      <p:sp>
        <p:nvSpPr>
          <p:cNvPr id="21" name="Platshållare för bild 13"/>
          <p:cNvSpPr>
            <a:spLocks noGrp="1"/>
          </p:cNvSpPr>
          <p:nvPr>
            <p:ph type="pic" sz="quarter" idx="11"/>
          </p:nvPr>
        </p:nvSpPr>
        <p:spPr>
          <a:xfrm>
            <a:off x="6963804" y="1460500"/>
            <a:ext cx="4106333" cy="3984724"/>
          </a:xfrm>
          <a:prstGeom prst="rect">
            <a:avLst/>
          </a:prstGeom>
          <a:gradFill>
            <a:gsLst>
              <a:gs pos="0">
                <a:srgbClr val="1D4986"/>
              </a:gs>
              <a:gs pos="50000">
                <a:srgbClr val="1D4986">
                  <a:lumMod val="84000"/>
                  <a:lumOff val="16000"/>
                </a:srgbClr>
              </a:gs>
              <a:gs pos="100000">
                <a:srgbClr val="1D4986"/>
              </a:gs>
            </a:gsLst>
            <a:lin ang="5400000" scaled="0"/>
          </a:gradFill>
        </p:spPr>
        <p:txBody>
          <a:bodyPr/>
          <a:lstStyle>
            <a:lvl1pPr>
              <a:defRPr sz="1200">
                <a:solidFill>
                  <a:schemeClr val="bg1"/>
                </a:solidFill>
                <a:latin typeface="Calibri" pitchFamily="34" charset="0"/>
                <a:cs typeface="Calibri" pitchFamily="34" charset="0"/>
              </a:defRPr>
            </a:lvl1pPr>
          </a:lstStyle>
          <a:p>
            <a:r>
              <a:rPr lang="sv-SE"/>
              <a:t>Klicka på ikonen för att lägga till en bild</a:t>
            </a:r>
            <a:endParaRPr lang="sv-SE" dirty="0"/>
          </a:p>
        </p:txBody>
      </p:sp>
      <p:sp>
        <p:nvSpPr>
          <p:cNvPr id="11" name="Rubrik 1"/>
          <p:cNvSpPr>
            <a:spLocks noGrp="1"/>
          </p:cNvSpPr>
          <p:nvPr>
            <p:ph type="title"/>
          </p:nvPr>
        </p:nvSpPr>
        <p:spPr>
          <a:xfrm>
            <a:off x="1391477" y="620688"/>
            <a:ext cx="10177131" cy="601124"/>
          </a:xfrm>
          <a:prstGeom prst="rect">
            <a:avLst/>
          </a:prstGeom>
        </p:spPr>
        <p:txBody>
          <a:bodyPr/>
          <a:lstStyle>
            <a:lvl1pPr algn="l">
              <a:defRPr sz="2800">
                <a:latin typeface="Calibri Bold" pitchFamily="34" charset="0"/>
                <a:cs typeface="Calibri Bold" pitchFamily="34" charset="0"/>
              </a:defRPr>
            </a:lvl1pPr>
          </a:lstStyle>
          <a:p>
            <a:r>
              <a:rPr lang="sv-SE"/>
              <a:t>Klicka här för att ändra mall för rubrikformat</a:t>
            </a:r>
            <a:endParaRPr lang="sv-SE" dirty="0"/>
          </a:p>
        </p:txBody>
      </p:sp>
      <p:sp>
        <p:nvSpPr>
          <p:cNvPr id="25" name="Platshållare för text 2"/>
          <p:cNvSpPr>
            <a:spLocks noGrp="1"/>
          </p:cNvSpPr>
          <p:nvPr>
            <p:ph type="body" idx="1"/>
          </p:nvPr>
        </p:nvSpPr>
        <p:spPr>
          <a:xfrm>
            <a:off x="4175787" y="6285600"/>
            <a:ext cx="7278852" cy="204844"/>
          </a:xfrm>
          <a:prstGeom prst="rect">
            <a:avLst/>
          </a:prstGeom>
        </p:spPr>
        <p:txBody>
          <a:bodyPr anchor="t"/>
          <a:lstStyle>
            <a:lvl1pPr marL="0" indent="0" algn="r">
              <a:spcBef>
                <a:spcPts val="0"/>
              </a:spcBef>
              <a:buNone/>
              <a:defRPr sz="1100" b="0" i="0" cap="all" baseline="0">
                <a:solidFill>
                  <a:srgbClr val="1D4986"/>
                </a:solidFill>
                <a:latin typeface="Calibri"/>
                <a:cs typeface="Calibri" pitchFamily="34" charset="0"/>
              </a:defRPr>
            </a:lvl1pPr>
            <a:lvl2pPr marL="257175" indent="0">
              <a:buNone/>
              <a:defRPr sz="1013"/>
            </a:lvl2pPr>
            <a:lvl3pPr marL="514350" indent="0">
              <a:buNone/>
              <a:defRPr sz="900"/>
            </a:lvl3pPr>
            <a:lvl4pPr marL="771525" indent="0">
              <a:buNone/>
              <a:defRPr sz="788"/>
            </a:lvl4pPr>
            <a:lvl5pPr marL="1028700" indent="0">
              <a:buNone/>
              <a:defRPr sz="788"/>
            </a:lvl5pPr>
            <a:lvl6pPr marL="1285875" indent="0">
              <a:buNone/>
              <a:defRPr sz="788"/>
            </a:lvl6pPr>
            <a:lvl7pPr marL="1543050" indent="0">
              <a:buNone/>
              <a:defRPr sz="788"/>
            </a:lvl7pPr>
            <a:lvl8pPr marL="1800225" indent="0">
              <a:buNone/>
              <a:defRPr sz="788"/>
            </a:lvl8pPr>
            <a:lvl9pPr marL="2057400" indent="0">
              <a:buNone/>
              <a:defRPr sz="788"/>
            </a:lvl9pPr>
          </a:lstStyle>
          <a:p>
            <a:pPr lvl="0"/>
            <a:r>
              <a:rPr lang="sv-SE"/>
              <a:t>Redigera format för bakgrundstext</a:t>
            </a:r>
          </a:p>
        </p:txBody>
      </p:sp>
      <p:sp>
        <p:nvSpPr>
          <p:cNvPr id="9" name="Rätvinklig triangel 8"/>
          <p:cNvSpPr/>
          <p:nvPr userDrawn="1"/>
        </p:nvSpPr>
        <p:spPr bwMode="auto">
          <a:xfrm>
            <a:off x="0" y="0"/>
            <a:ext cx="936000" cy="6858000"/>
          </a:xfrm>
          <a:prstGeom prst="rtTriangle">
            <a:avLst/>
          </a:prstGeom>
          <a:solidFill>
            <a:srgbClr val="1B3066"/>
          </a:solidFill>
          <a:ln w="9525" cap="flat" cmpd="sng" algn="ctr">
            <a:no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marL="0" marR="0" indent="0" algn="l" defTabSz="514350" rtl="0" eaLnBrk="1" fontAlgn="base" latinLnBrk="0" hangingPunct="1">
              <a:lnSpc>
                <a:spcPct val="100000"/>
              </a:lnSpc>
              <a:spcBef>
                <a:spcPct val="0"/>
              </a:spcBef>
              <a:spcAft>
                <a:spcPct val="0"/>
              </a:spcAft>
              <a:buClrTx/>
              <a:buSzTx/>
              <a:buFontTx/>
              <a:buNone/>
              <a:tabLst/>
            </a:pPr>
            <a:r>
              <a:rPr kumimoji="0" lang="sv-SE" sz="1013"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rPr>
              <a:t>      </a:t>
            </a:r>
          </a:p>
        </p:txBody>
      </p:sp>
      <p:pic>
        <p:nvPicPr>
          <p:cNvPr id="10" name="Bildobjekt 9" descr="RF_Marke_2014_prel_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251520" y="5774400"/>
            <a:ext cx="792088" cy="808590"/>
          </a:xfrm>
          <a:prstGeom prst="rect">
            <a:avLst/>
          </a:prstGeom>
        </p:spPr>
      </p:pic>
      <p:sp>
        <p:nvSpPr>
          <p:cNvPr id="12" name="Line 2"/>
          <p:cNvSpPr>
            <a:spLocks noChangeShapeType="1"/>
          </p:cNvSpPr>
          <p:nvPr userDrawn="1"/>
        </p:nvSpPr>
        <p:spPr bwMode="auto">
          <a:xfrm>
            <a:off x="1440440" y="6541200"/>
            <a:ext cx="10128168" cy="28768"/>
          </a:xfrm>
          <a:prstGeom prst="line">
            <a:avLst/>
          </a:prstGeom>
          <a:noFill/>
          <a:ln w="12700" cap="flat">
            <a:solidFill>
              <a:srgbClr val="FFCC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sv-SE" dirty="0"/>
          </a:p>
        </p:txBody>
      </p:sp>
    </p:spTree>
    <p:extLst>
      <p:ext uri="{BB962C8B-B14F-4D97-AF65-F5344CB8AC3E}">
        <p14:creationId xmlns:p14="http://schemas.microsoft.com/office/powerpoint/2010/main" val="2060817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vådelad text">
    <p:spTree>
      <p:nvGrpSpPr>
        <p:cNvPr id="1" name=""/>
        <p:cNvGrpSpPr/>
        <p:nvPr/>
      </p:nvGrpSpPr>
      <p:grpSpPr>
        <a:xfrm>
          <a:off x="0" y="0"/>
          <a:ext cx="0" cy="0"/>
          <a:chOff x="0" y="0"/>
          <a:chExt cx="0" cy="0"/>
        </a:xfrm>
      </p:grpSpPr>
      <p:sp>
        <p:nvSpPr>
          <p:cNvPr id="19" name="Platshållare för text 10"/>
          <p:cNvSpPr>
            <a:spLocks noGrp="1"/>
          </p:cNvSpPr>
          <p:nvPr>
            <p:ph type="body" sz="quarter" idx="10"/>
          </p:nvPr>
        </p:nvSpPr>
        <p:spPr>
          <a:xfrm>
            <a:off x="1391477" y="1412776"/>
            <a:ext cx="4992027" cy="4176464"/>
          </a:xfrm>
          <a:prstGeom prst="rect">
            <a:avLst/>
          </a:prstGeom>
        </p:spPr>
        <p:txBody>
          <a:bodyPr/>
          <a:lstStyle>
            <a:lvl1pPr marL="22325" indent="0">
              <a:lnSpc>
                <a:spcPct val="130000"/>
              </a:lnSpc>
              <a:buNone/>
              <a:defRPr sz="1600">
                <a:latin typeface="Calibri" pitchFamily="34" charset="0"/>
                <a:cs typeface="Calibri" pitchFamily="34" charset="0"/>
              </a:defRPr>
            </a:lvl1pPr>
            <a:lvl2pPr>
              <a:defRPr sz="956">
                <a:latin typeface="Calibri" pitchFamily="34" charset="0"/>
                <a:cs typeface="Calibri" pitchFamily="34" charset="0"/>
              </a:defRPr>
            </a:lvl2pPr>
            <a:lvl3pPr>
              <a:defRPr sz="956">
                <a:latin typeface="Calibri" pitchFamily="34" charset="0"/>
                <a:cs typeface="Calibri" pitchFamily="34" charset="0"/>
              </a:defRPr>
            </a:lvl3pPr>
            <a:lvl4pPr>
              <a:defRPr sz="956">
                <a:latin typeface="Calibri" pitchFamily="34" charset="0"/>
                <a:cs typeface="Calibri" pitchFamily="34" charset="0"/>
              </a:defRPr>
            </a:lvl4pPr>
            <a:lvl5pPr>
              <a:defRPr sz="956">
                <a:latin typeface="Calibri" pitchFamily="34" charset="0"/>
                <a:cs typeface="Calibri" pitchFamily="34" charset="0"/>
              </a:defRPr>
            </a:lvl5pPr>
          </a:lstStyle>
          <a:p>
            <a:pPr lvl="0"/>
            <a:r>
              <a:rPr lang="sv-SE"/>
              <a:t>Redigera format för bakgrundstext</a:t>
            </a:r>
          </a:p>
        </p:txBody>
      </p:sp>
      <p:sp>
        <p:nvSpPr>
          <p:cNvPr id="11" name="Rubrik 1"/>
          <p:cNvSpPr>
            <a:spLocks noGrp="1"/>
          </p:cNvSpPr>
          <p:nvPr>
            <p:ph type="title"/>
          </p:nvPr>
        </p:nvSpPr>
        <p:spPr>
          <a:xfrm>
            <a:off x="1391477" y="620688"/>
            <a:ext cx="10177131" cy="601124"/>
          </a:xfrm>
          <a:prstGeom prst="rect">
            <a:avLst/>
          </a:prstGeom>
        </p:spPr>
        <p:txBody>
          <a:bodyPr/>
          <a:lstStyle>
            <a:lvl1pPr algn="l">
              <a:defRPr sz="2800">
                <a:latin typeface="Calibri Bold" pitchFamily="34" charset="0"/>
                <a:cs typeface="Calibri Bold" pitchFamily="34" charset="0"/>
              </a:defRPr>
            </a:lvl1pPr>
          </a:lstStyle>
          <a:p>
            <a:r>
              <a:rPr lang="sv-SE"/>
              <a:t>Klicka här för att ändra mall för rubrikformat</a:t>
            </a:r>
            <a:endParaRPr lang="sv-SE" dirty="0"/>
          </a:p>
        </p:txBody>
      </p:sp>
      <p:sp>
        <p:nvSpPr>
          <p:cNvPr id="25" name="Platshållare för text 2"/>
          <p:cNvSpPr>
            <a:spLocks noGrp="1"/>
          </p:cNvSpPr>
          <p:nvPr>
            <p:ph type="body" idx="1"/>
          </p:nvPr>
        </p:nvSpPr>
        <p:spPr>
          <a:xfrm>
            <a:off x="4175787" y="6285600"/>
            <a:ext cx="7278852" cy="204844"/>
          </a:xfrm>
          <a:prstGeom prst="rect">
            <a:avLst/>
          </a:prstGeom>
        </p:spPr>
        <p:txBody>
          <a:bodyPr anchor="t"/>
          <a:lstStyle>
            <a:lvl1pPr marL="0" indent="0" algn="r">
              <a:spcBef>
                <a:spcPts val="0"/>
              </a:spcBef>
              <a:buNone/>
              <a:defRPr sz="1100" b="0" i="0" cap="all" baseline="0">
                <a:solidFill>
                  <a:srgbClr val="1D4986"/>
                </a:solidFill>
                <a:latin typeface="Calibri"/>
                <a:cs typeface="Calibri" pitchFamily="34" charset="0"/>
              </a:defRPr>
            </a:lvl1pPr>
            <a:lvl2pPr marL="257175" indent="0">
              <a:buNone/>
              <a:defRPr sz="1013"/>
            </a:lvl2pPr>
            <a:lvl3pPr marL="514350" indent="0">
              <a:buNone/>
              <a:defRPr sz="900"/>
            </a:lvl3pPr>
            <a:lvl4pPr marL="771525" indent="0">
              <a:buNone/>
              <a:defRPr sz="788"/>
            </a:lvl4pPr>
            <a:lvl5pPr marL="1028700" indent="0">
              <a:buNone/>
              <a:defRPr sz="788"/>
            </a:lvl5pPr>
            <a:lvl6pPr marL="1285875" indent="0">
              <a:buNone/>
              <a:defRPr sz="788"/>
            </a:lvl6pPr>
            <a:lvl7pPr marL="1543050" indent="0">
              <a:buNone/>
              <a:defRPr sz="788"/>
            </a:lvl7pPr>
            <a:lvl8pPr marL="1800225" indent="0">
              <a:buNone/>
              <a:defRPr sz="788"/>
            </a:lvl8pPr>
            <a:lvl9pPr marL="2057400" indent="0">
              <a:buNone/>
              <a:defRPr sz="788"/>
            </a:lvl9pPr>
          </a:lstStyle>
          <a:p>
            <a:pPr lvl="0"/>
            <a:r>
              <a:rPr lang="sv-SE"/>
              <a:t>Redigera format för bakgrundstext</a:t>
            </a:r>
          </a:p>
        </p:txBody>
      </p:sp>
      <p:sp>
        <p:nvSpPr>
          <p:cNvPr id="9" name="Platshållare för text 10"/>
          <p:cNvSpPr>
            <a:spLocks noGrp="1"/>
          </p:cNvSpPr>
          <p:nvPr>
            <p:ph type="body" sz="quarter" idx="12"/>
          </p:nvPr>
        </p:nvSpPr>
        <p:spPr>
          <a:xfrm>
            <a:off x="6960096" y="1412776"/>
            <a:ext cx="4608512" cy="4176464"/>
          </a:xfrm>
          <a:prstGeom prst="rect">
            <a:avLst/>
          </a:prstGeom>
        </p:spPr>
        <p:txBody>
          <a:bodyPr/>
          <a:lstStyle>
            <a:lvl1pPr marL="22325" indent="0">
              <a:lnSpc>
                <a:spcPct val="130000"/>
              </a:lnSpc>
              <a:buNone/>
              <a:defRPr sz="1600">
                <a:latin typeface="Calibri" pitchFamily="34" charset="0"/>
                <a:cs typeface="Calibri" pitchFamily="34" charset="0"/>
              </a:defRPr>
            </a:lvl1pPr>
            <a:lvl2pPr>
              <a:defRPr sz="956">
                <a:latin typeface="Calibri" pitchFamily="34" charset="0"/>
                <a:cs typeface="Calibri" pitchFamily="34" charset="0"/>
              </a:defRPr>
            </a:lvl2pPr>
            <a:lvl3pPr>
              <a:defRPr sz="956">
                <a:latin typeface="Calibri" pitchFamily="34" charset="0"/>
                <a:cs typeface="Calibri" pitchFamily="34" charset="0"/>
              </a:defRPr>
            </a:lvl3pPr>
            <a:lvl4pPr>
              <a:defRPr sz="956">
                <a:latin typeface="Calibri" pitchFamily="34" charset="0"/>
                <a:cs typeface="Calibri" pitchFamily="34" charset="0"/>
              </a:defRPr>
            </a:lvl4pPr>
            <a:lvl5pPr>
              <a:defRPr sz="956">
                <a:latin typeface="Calibri" pitchFamily="34" charset="0"/>
                <a:cs typeface="Calibri" pitchFamily="34" charset="0"/>
              </a:defRPr>
            </a:lvl5pPr>
          </a:lstStyle>
          <a:p>
            <a:pPr lvl="0"/>
            <a:r>
              <a:rPr lang="sv-SE"/>
              <a:t>Redigera format för bakgrundstext</a:t>
            </a:r>
          </a:p>
        </p:txBody>
      </p:sp>
      <p:sp>
        <p:nvSpPr>
          <p:cNvPr id="10" name="Rätvinklig triangel 9"/>
          <p:cNvSpPr/>
          <p:nvPr userDrawn="1"/>
        </p:nvSpPr>
        <p:spPr bwMode="auto">
          <a:xfrm>
            <a:off x="0" y="0"/>
            <a:ext cx="936000" cy="6858000"/>
          </a:xfrm>
          <a:prstGeom prst="rtTriangle">
            <a:avLst/>
          </a:prstGeom>
          <a:solidFill>
            <a:srgbClr val="1B3066"/>
          </a:solidFill>
          <a:ln w="9525" cap="flat" cmpd="sng" algn="ctr">
            <a:no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marL="0" marR="0" indent="0" algn="l" defTabSz="514350" rtl="0" eaLnBrk="1" fontAlgn="base" latinLnBrk="0" hangingPunct="1">
              <a:lnSpc>
                <a:spcPct val="100000"/>
              </a:lnSpc>
              <a:spcBef>
                <a:spcPct val="0"/>
              </a:spcBef>
              <a:spcAft>
                <a:spcPct val="0"/>
              </a:spcAft>
              <a:buClrTx/>
              <a:buSzTx/>
              <a:buFontTx/>
              <a:buNone/>
              <a:tabLst/>
            </a:pPr>
            <a:r>
              <a:rPr kumimoji="0" lang="sv-SE" sz="1013"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rPr>
              <a:t>      </a:t>
            </a:r>
          </a:p>
        </p:txBody>
      </p:sp>
      <p:pic>
        <p:nvPicPr>
          <p:cNvPr id="12" name="Bildobjekt 11" descr="RF_Marke_2014_prel_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251520" y="5774400"/>
            <a:ext cx="792088" cy="808590"/>
          </a:xfrm>
          <a:prstGeom prst="rect">
            <a:avLst/>
          </a:prstGeom>
        </p:spPr>
      </p:pic>
      <p:sp>
        <p:nvSpPr>
          <p:cNvPr id="13" name="Line 2"/>
          <p:cNvSpPr>
            <a:spLocks noChangeShapeType="1"/>
          </p:cNvSpPr>
          <p:nvPr userDrawn="1"/>
        </p:nvSpPr>
        <p:spPr bwMode="auto">
          <a:xfrm>
            <a:off x="1440440" y="6541200"/>
            <a:ext cx="10128168" cy="28768"/>
          </a:xfrm>
          <a:prstGeom prst="line">
            <a:avLst/>
          </a:prstGeom>
          <a:noFill/>
          <a:ln w="12700" cap="flat">
            <a:solidFill>
              <a:srgbClr val="FFCC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sv-SE" dirty="0"/>
          </a:p>
        </p:txBody>
      </p:sp>
    </p:spTree>
    <p:extLst>
      <p:ext uri="{BB962C8B-B14F-4D97-AF65-F5344CB8AC3E}">
        <p14:creationId xmlns:p14="http://schemas.microsoft.com/office/powerpoint/2010/main" val="1789545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11" name="Rubrik 1"/>
          <p:cNvSpPr>
            <a:spLocks noGrp="1"/>
          </p:cNvSpPr>
          <p:nvPr>
            <p:ph type="title"/>
          </p:nvPr>
        </p:nvSpPr>
        <p:spPr>
          <a:xfrm>
            <a:off x="1391477" y="620688"/>
            <a:ext cx="10177131" cy="601124"/>
          </a:xfrm>
          <a:prstGeom prst="rect">
            <a:avLst/>
          </a:prstGeom>
        </p:spPr>
        <p:txBody>
          <a:bodyPr/>
          <a:lstStyle>
            <a:lvl1pPr algn="l">
              <a:defRPr sz="2800">
                <a:latin typeface="Calibri Bold" pitchFamily="34" charset="0"/>
                <a:cs typeface="Calibri Bold" pitchFamily="34" charset="0"/>
              </a:defRPr>
            </a:lvl1pPr>
          </a:lstStyle>
          <a:p>
            <a:r>
              <a:rPr lang="sv-SE"/>
              <a:t>Klicka här för att ändra mall för rubrikformat</a:t>
            </a:r>
            <a:endParaRPr lang="sv-SE" dirty="0"/>
          </a:p>
        </p:txBody>
      </p:sp>
      <p:sp>
        <p:nvSpPr>
          <p:cNvPr id="8" name="Line 2"/>
          <p:cNvSpPr>
            <a:spLocks noChangeShapeType="1"/>
          </p:cNvSpPr>
          <p:nvPr userDrawn="1"/>
        </p:nvSpPr>
        <p:spPr bwMode="auto">
          <a:xfrm>
            <a:off x="1440440" y="6541200"/>
            <a:ext cx="10128168" cy="28768"/>
          </a:xfrm>
          <a:prstGeom prst="line">
            <a:avLst/>
          </a:prstGeom>
          <a:noFill/>
          <a:ln w="12700" cap="flat">
            <a:solidFill>
              <a:srgbClr val="FFCC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sv-SE" dirty="0"/>
          </a:p>
        </p:txBody>
      </p:sp>
      <p:sp>
        <p:nvSpPr>
          <p:cNvPr id="12" name="Rätvinklig triangel 11"/>
          <p:cNvSpPr/>
          <p:nvPr userDrawn="1"/>
        </p:nvSpPr>
        <p:spPr bwMode="auto">
          <a:xfrm>
            <a:off x="0" y="0"/>
            <a:ext cx="936000" cy="6858000"/>
          </a:xfrm>
          <a:prstGeom prst="rtTriangle">
            <a:avLst/>
          </a:prstGeom>
          <a:solidFill>
            <a:srgbClr val="1B3066"/>
          </a:solidFill>
          <a:ln w="9525" cap="flat" cmpd="sng" algn="ctr">
            <a:no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marL="0" marR="0" indent="0" algn="l" defTabSz="514350" rtl="0" eaLnBrk="1" fontAlgn="base" latinLnBrk="0" hangingPunct="1">
              <a:lnSpc>
                <a:spcPct val="100000"/>
              </a:lnSpc>
              <a:spcBef>
                <a:spcPct val="0"/>
              </a:spcBef>
              <a:spcAft>
                <a:spcPct val="0"/>
              </a:spcAft>
              <a:buClrTx/>
              <a:buSzTx/>
              <a:buFontTx/>
              <a:buNone/>
              <a:tabLst/>
            </a:pPr>
            <a:r>
              <a:rPr kumimoji="0" lang="sv-SE" sz="1013"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rPr>
              <a:t>      </a:t>
            </a:r>
          </a:p>
        </p:txBody>
      </p:sp>
      <p:pic>
        <p:nvPicPr>
          <p:cNvPr id="13" name="Bildobjekt 12" descr="RF_Marke_2014_prel_RGB.pn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251520" y="5774400"/>
            <a:ext cx="792088" cy="808590"/>
          </a:xfrm>
          <a:prstGeom prst="rect">
            <a:avLst/>
          </a:prstGeom>
        </p:spPr>
      </p:pic>
    </p:spTree>
    <p:extLst>
      <p:ext uri="{BB962C8B-B14F-4D97-AF65-F5344CB8AC3E}">
        <p14:creationId xmlns:p14="http://schemas.microsoft.com/office/powerpoint/2010/main" val="770309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0413D8-DDA6-4141-9730-9B242D023B13}"/>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51E5C4DD-E50B-4F27-AA3C-87FB58980C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0EF27596-2E6D-4DB7-95C0-306BD134FA75}"/>
              </a:ext>
            </a:extLst>
          </p:cNvPr>
          <p:cNvSpPr>
            <a:spLocks noGrp="1"/>
          </p:cNvSpPr>
          <p:nvPr>
            <p:ph type="dt" sz="half" idx="10"/>
          </p:nvPr>
        </p:nvSpPr>
        <p:spPr/>
        <p:txBody>
          <a:bodyPr/>
          <a:lstStyle/>
          <a:p>
            <a:fld id="{FA2986D8-85F9-4F5E-BB6B-40BEC9148568}" type="datetimeFigureOut">
              <a:rPr lang="sv-SE" smtClean="0"/>
              <a:t>2019-09-18</a:t>
            </a:fld>
            <a:endParaRPr lang="sv-SE"/>
          </a:p>
        </p:txBody>
      </p:sp>
      <p:sp>
        <p:nvSpPr>
          <p:cNvPr id="5" name="Platshållare för sidfot 4">
            <a:extLst>
              <a:ext uri="{FF2B5EF4-FFF2-40B4-BE49-F238E27FC236}">
                <a16:creationId xmlns:a16="http://schemas.microsoft.com/office/drawing/2014/main" id="{E75EC241-5971-484F-B76F-7EF9A9EED1A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0DDC8CC-133E-4205-941D-427E0E6B8BEC}"/>
              </a:ext>
            </a:extLst>
          </p:cNvPr>
          <p:cNvSpPr>
            <a:spLocks noGrp="1"/>
          </p:cNvSpPr>
          <p:nvPr>
            <p:ph type="sldNum" sz="quarter" idx="12"/>
          </p:nvPr>
        </p:nvSpPr>
        <p:spPr/>
        <p:txBody>
          <a:bodyPr/>
          <a:lstStyle/>
          <a:p>
            <a:fld id="{D4CA2C5E-D462-4659-B751-D0BABFC65112}" type="slidenum">
              <a:rPr lang="sv-SE" smtClean="0"/>
              <a:t>‹#›</a:t>
            </a:fld>
            <a:endParaRPr lang="sv-SE"/>
          </a:p>
        </p:txBody>
      </p:sp>
    </p:spTree>
    <p:extLst>
      <p:ext uri="{BB962C8B-B14F-4D97-AF65-F5344CB8AC3E}">
        <p14:creationId xmlns:p14="http://schemas.microsoft.com/office/powerpoint/2010/main" val="767084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003E29-7221-4FA4-A13D-56FCF9E5A94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EAAA7B4-5C7D-4A00-9AD3-CF847A775E6E}"/>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F1B896C-6AC5-4B19-9E16-81678C3BAB9E}"/>
              </a:ext>
            </a:extLst>
          </p:cNvPr>
          <p:cNvSpPr>
            <a:spLocks noGrp="1"/>
          </p:cNvSpPr>
          <p:nvPr>
            <p:ph type="dt" sz="half" idx="10"/>
          </p:nvPr>
        </p:nvSpPr>
        <p:spPr/>
        <p:txBody>
          <a:bodyPr/>
          <a:lstStyle/>
          <a:p>
            <a:fld id="{FA2986D8-85F9-4F5E-BB6B-40BEC9148568}" type="datetimeFigureOut">
              <a:rPr lang="sv-SE" smtClean="0"/>
              <a:t>2019-09-18</a:t>
            </a:fld>
            <a:endParaRPr lang="sv-SE"/>
          </a:p>
        </p:txBody>
      </p:sp>
      <p:sp>
        <p:nvSpPr>
          <p:cNvPr id="5" name="Platshållare för sidfot 4">
            <a:extLst>
              <a:ext uri="{FF2B5EF4-FFF2-40B4-BE49-F238E27FC236}">
                <a16:creationId xmlns:a16="http://schemas.microsoft.com/office/drawing/2014/main" id="{38E81113-F2D0-4B89-BC5D-A74EDC538C7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69FEE91-2306-452A-B96F-5409439438B6}"/>
              </a:ext>
            </a:extLst>
          </p:cNvPr>
          <p:cNvSpPr>
            <a:spLocks noGrp="1"/>
          </p:cNvSpPr>
          <p:nvPr>
            <p:ph type="sldNum" sz="quarter" idx="12"/>
          </p:nvPr>
        </p:nvSpPr>
        <p:spPr/>
        <p:txBody>
          <a:bodyPr/>
          <a:lstStyle/>
          <a:p>
            <a:fld id="{D4CA2C5E-D462-4659-B751-D0BABFC65112}" type="slidenum">
              <a:rPr lang="sv-SE" smtClean="0"/>
              <a:t>‹#›</a:t>
            </a:fld>
            <a:endParaRPr lang="sv-SE"/>
          </a:p>
        </p:txBody>
      </p:sp>
    </p:spTree>
    <p:extLst>
      <p:ext uri="{BB962C8B-B14F-4D97-AF65-F5344CB8AC3E}">
        <p14:creationId xmlns:p14="http://schemas.microsoft.com/office/powerpoint/2010/main" val="947532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ätvinklig triangel 1"/>
          <p:cNvSpPr/>
          <p:nvPr userDrawn="1"/>
        </p:nvSpPr>
        <p:spPr bwMode="auto">
          <a:xfrm>
            <a:off x="0" y="0"/>
            <a:ext cx="936000" cy="6858000"/>
          </a:xfrm>
          <a:prstGeom prst="rtTriangle">
            <a:avLst/>
          </a:prstGeom>
          <a:solidFill>
            <a:srgbClr val="1B3066"/>
          </a:solidFill>
          <a:ln w="9525" cap="flat" cmpd="sng" algn="ctr">
            <a:noFill/>
            <a:prstDash val="solid"/>
            <a:round/>
            <a:headEnd type="none" w="med" len="med"/>
            <a:tailEnd type="none" w="med" len="med"/>
          </a:ln>
          <a:effectLst/>
        </p:spPr>
        <p:txBody>
          <a:bodyPr vert="horz" wrap="square" lIns="51435" tIns="25718" rIns="51435" bIns="25718" numCol="1" rtlCol="0" anchor="t" anchorCtr="0" compatLnSpc="1">
            <a:prstTxWarp prst="textNoShape">
              <a:avLst/>
            </a:prstTxWarp>
          </a:bodyPr>
          <a:lstStyle/>
          <a:p>
            <a:pPr marL="0" marR="0" indent="0" algn="l" defTabSz="514350" rtl="0" eaLnBrk="1" fontAlgn="base" latinLnBrk="0" hangingPunct="1">
              <a:lnSpc>
                <a:spcPct val="100000"/>
              </a:lnSpc>
              <a:spcBef>
                <a:spcPct val="0"/>
              </a:spcBef>
              <a:spcAft>
                <a:spcPct val="0"/>
              </a:spcAft>
              <a:buClrTx/>
              <a:buSzTx/>
              <a:buFontTx/>
              <a:buNone/>
              <a:tabLst/>
            </a:pPr>
            <a:r>
              <a:rPr kumimoji="0" lang="sv-SE" sz="1013" b="0" i="0" u="none" strike="noStrike" cap="none" normalizeH="0" baseline="0" dirty="0">
                <a:ln>
                  <a:noFill/>
                </a:ln>
                <a:solidFill>
                  <a:srgbClr val="000000"/>
                </a:solidFill>
                <a:effectLst/>
                <a:latin typeface="Arial" charset="0"/>
                <a:ea typeface="ヒラギノ角ゴ ProN W3" charset="0"/>
                <a:cs typeface="ヒラギノ角ゴ ProN W3" charset="0"/>
                <a:sym typeface="Arial" charset="0"/>
              </a:rPr>
              <a:t>      </a:t>
            </a:r>
          </a:p>
        </p:txBody>
      </p:sp>
      <p:pic>
        <p:nvPicPr>
          <p:cNvPr id="3" name="Bildobjekt 2" descr="RF_Marke_2014_prel_RGB.png"/>
          <p:cNvPicPr>
            <a:picLocks noChangeAspect="1"/>
          </p:cNvPicPr>
          <p:nvPr userDrawn="1"/>
        </p:nvPicPr>
        <p:blipFill>
          <a:blip r:embed="rId9" cstate="email">
            <a:extLst>
              <a:ext uri="{28A0092B-C50C-407E-A947-70E740481C1C}">
                <a14:useLocalDpi xmlns:a14="http://schemas.microsoft.com/office/drawing/2010/main" val="0"/>
              </a:ext>
            </a:extLst>
          </a:blip>
          <a:stretch>
            <a:fillRect/>
          </a:stretch>
        </p:blipFill>
        <p:spPr>
          <a:xfrm>
            <a:off x="251520" y="5774400"/>
            <a:ext cx="792088" cy="808590"/>
          </a:xfrm>
          <a:prstGeom prst="rect">
            <a:avLst/>
          </a:prstGeom>
        </p:spPr>
      </p:pic>
    </p:spTree>
  </p:cSld>
  <p:clrMap bg1="lt1" tx1="dk1" bg2="lt2" tx2="dk2" accent1="accent1" accent2="accent2" accent3="accent3" accent4="accent4" accent5="accent5" accent6="accent6" hlink="hlink" folHlink="folHlink"/>
  <p:sldLayoutIdLst>
    <p:sldLayoutId id="2147483758" r:id="rId1"/>
    <p:sldLayoutId id="2147483760" r:id="rId2"/>
    <p:sldLayoutId id="2147483761" r:id="rId3"/>
    <p:sldLayoutId id="2147483762" r:id="rId4"/>
    <p:sldLayoutId id="2147483763" r:id="rId5"/>
    <p:sldLayoutId id="2147483764" r:id="rId6"/>
    <p:sldLayoutId id="2147483765"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22325" algn="ctr" rtl="0" eaLnBrk="1" fontAlgn="base" hangingPunct="1">
        <a:spcBef>
          <a:spcPct val="0"/>
        </a:spcBef>
        <a:spcAft>
          <a:spcPct val="0"/>
        </a:spcAft>
        <a:defRPr sz="2475">
          <a:solidFill>
            <a:schemeClr val="tx1"/>
          </a:solidFill>
          <a:latin typeface="+mj-lt"/>
          <a:ea typeface="+mj-ea"/>
          <a:cs typeface="+mj-cs"/>
          <a:sym typeface="Arial" charset="0"/>
        </a:defRPr>
      </a:lvl1pPr>
      <a:lvl2pPr marL="22325" algn="ctr" rtl="0" eaLnBrk="1" fontAlgn="base" hangingPunct="1">
        <a:spcBef>
          <a:spcPct val="0"/>
        </a:spcBef>
        <a:spcAft>
          <a:spcPct val="0"/>
        </a:spcAft>
        <a:defRPr sz="2475">
          <a:solidFill>
            <a:schemeClr val="tx1"/>
          </a:solidFill>
          <a:latin typeface="Arial" charset="0"/>
          <a:ea typeface="ヒラギノ角ゴ ProN W3" charset="0"/>
          <a:cs typeface="ヒラギノ角ゴ ProN W3" charset="0"/>
          <a:sym typeface="Arial" charset="0"/>
        </a:defRPr>
      </a:lvl2pPr>
      <a:lvl3pPr marL="22325" algn="ctr" rtl="0" eaLnBrk="1" fontAlgn="base" hangingPunct="1">
        <a:spcBef>
          <a:spcPct val="0"/>
        </a:spcBef>
        <a:spcAft>
          <a:spcPct val="0"/>
        </a:spcAft>
        <a:defRPr sz="2475">
          <a:solidFill>
            <a:schemeClr val="tx1"/>
          </a:solidFill>
          <a:latin typeface="Arial" charset="0"/>
          <a:ea typeface="ヒラギノ角ゴ ProN W3" charset="0"/>
          <a:cs typeface="ヒラギノ角ゴ ProN W3" charset="0"/>
          <a:sym typeface="Arial" charset="0"/>
        </a:defRPr>
      </a:lvl3pPr>
      <a:lvl4pPr marL="22325" algn="ctr" rtl="0" eaLnBrk="1" fontAlgn="base" hangingPunct="1">
        <a:spcBef>
          <a:spcPct val="0"/>
        </a:spcBef>
        <a:spcAft>
          <a:spcPct val="0"/>
        </a:spcAft>
        <a:defRPr sz="2475">
          <a:solidFill>
            <a:schemeClr val="tx1"/>
          </a:solidFill>
          <a:latin typeface="Arial" charset="0"/>
          <a:ea typeface="ヒラギノ角ゴ ProN W3" charset="0"/>
          <a:cs typeface="ヒラギノ角ゴ ProN W3" charset="0"/>
          <a:sym typeface="Arial" charset="0"/>
        </a:defRPr>
      </a:lvl4pPr>
      <a:lvl5pPr marL="22325" algn="ctr" rtl="0" eaLnBrk="1" fontAlgn="base" hangingPunct="1">
        <a:spcBef>
          <a:spcPct val="0"/>
        </a:spcBef>
        <a:spcAft>
          <a:spcPct val="0"/>
        </a:spcAft>
        <a:defRPr sz="2475">
          <a:solidFill>
            <a:schemeClr val="tx1"/>
          </a:solidFill>
          <a:latin typeface="Arial" charset="0"/>
          <a:ea typeface="ヒラギノ角ゴ ProN W3" charset="0"/>
          <a:cs typeface="ヒラギノ角ゴ ProN W3" charset="0"/>
          <a:sym typeface="Arial" charset="0"/>
        </a:defRPr>
      </a:lvl5pPr>
      <a:lvl6pPr marL="279500" algn="ctr" rtl="0" eaLnBrk="1" fontAlgn="base" hangingPunct="1">
        <a:spcBef>
          <a:spcPct val="0"/>
        </a:spcBef>
        <a:spcAft>
          <a:spcPct val="0"/>
        </a:spcAft>
        <a:defRPr sz="2475">
          <a:solidFill>
            <a:schemeClr val="tx1"/>
          </a:solidFill>
          <a:latin typeface="Arial" charset="0"/>
          <a:ea typeface="ヒラギノ角ゴ ProN W3" charset="0"/>
          <a:cs typeface="ヒラギノ角ゴ ProN W3" charset="0"/>
          <a:sym typeface="Arial" charset="0"/>
        </a:defRPr>
      </a:lvl6pPr>
      <a:lvl7pPr marL="536675" algn="ctr" rtl="0" eaLnBrk="1" fontAlgn="base" hangingPunct="1">
        <a:spcBef>
          <a:spcPct val="0"/>
        </a:spcBef>
        <a:spcAft>
          <a:spcPct val="0"/>
        </a:spcAft>
        <a:defRPr sz="2475">
          <a:solidFill>
            <a:schemeClr val="tx1"/>
          </a:solidFill>
          <a:latin typeface="Arial" charset="0"/>
          <a:ea typeface="ヒラギノ角ゴ ProN W3" charset="0"/>
          <a:cs typeface="ヒラギノ角ゴ ProN W3" charset="0"/>
          <a:sym typeface="Arial" charset="0"/>
        </a:defRPr>
      </a:lvl7pPr>
      <a:lvl8pPr marL="793850" algn="ctr" rtl="0" eaLnBrk="1" fontAlgn="base" hangingPunct="1">
        <a:spcBef>
          <a:spcPct val="0"/>
        </a:spcBef>
        <a:spcAft>
          <a:spcPct val="0"/>
        </a:spcAft>
        <a:defRPr sz="2475">
          <a:solidFill>
            <a:schemeClr val="tx1"/>
          </a:solidFill>
          <a:latin typeface="Arial" charset="0"/>
          <a:ea typeface="ヒラギノ角ゴ ProN W3" charset="0"/>
          <a:cs typeface="ヒラギノ角ゴ ProN W3" charset="0"/>
          <a:sym typeface="Arial" charset="0"/>
        </a:defRPr>
      </a:lvl8pPr>
      <a:lvl9pPr marL="1051025" algn="ctr" rtl="0" eaLnBrk="1" fontAlgn="base" hangingPunct="1">
        <a:spcBef>
          <a:spcPct val="0"/>
        </a:spcBef>
        <a:spcAft>
          <a:spcPct val="0"/>
        </a:spcAft>
        <a:defRPr sz="2475">
          <a:solidFill>
            <a:schemeClr val="tx1"/>
          </a:solidFill>
          <a:latin typeface="Arial" charset="0"/>
          <a:ea typeface="ヒラギノ角ゴ ProN W3" charset="0"/>
          <a:cs typeface="ヒラギノ角ゴ ProN W3" charset="0"/>
          <a:sym typeface="Arial" charset="0"/>
        </a:defRPr>
      </a:lvl9pPr>
    </p:titleStyle>
    <p:bodyStyle>
      <a:lvl1pPr marL="215206" indent="-192881" algn="l" rtl="0" eaLnBrk="1" fontAlgn="base" hangingPunct="1">
        <a:spcBef>
          <a:spcPts val="394"/>
        </a:spcBef>
        <a:spcAft>
          <a:spcPct val="0"/>
        </a:spcAft>
        <a:buSzPct val="100000"/>
        <a:buFont typeface="Arial" charset="0"/>
        <a:buChar char="•"/>
        <a:defRPr sz="1800">
          <a:solidFill>
            <a:schemeClr val="tx1"/>
          </a:solidFill>
          <a:latin typeface="+mn-lt"/>
          <a:ea typeface="+mn-ea"/>
          <a:cs typeface="+mn-cs"/>
          <a:sym typeface="Arial" charset="0"/>
        </a:defRPr>
      </a:lvl1pPr>
      <a:lvl2pPr marL="440234" indent="-160735" algn="l" rtl="0" eaLnBrk="1" fontAlgn="base" hangingPunct="1">
        <a:spcBef>
          <a:spcPts val="338"/>
        </a:spcBef>
        <a:spcAft>
          <a:spcPct val="0"/>
        </a:spcAft>
        <a:buSzPct val="100000"/>
        <a:buFont typeface="Arial" charset="0"/>
        <a:buChar char="–"/>
        <a:defRPr sz="1575">
          <a:solidFill>
            <a:schemeClr val="tx1"/>
          </a:solidFill>
          <a:latin typeface="+mn-lt"/>
          <a:ea typeface="+mn-ea"/>
          <a:cs typeface="+mn-cs"/>
          <a:sym typeface="Arial" charset="0"/>
        </a:defRPr>
      </a:lvl2pPr>
      <a:lvl3pPr marL="665262" indent="-128588" algn="l" rtl="0" eaLnBrk="1" fontAlgn="base" hangingPunct="1">
        <a:spcBef>
          <a:spcPts val="338"/>
        </a:spcBef>
        <a:spcAft>
          <a:spcPct val="0"/>
        </a:spcAft>
        <a:buSzPct val="100000"/>
        <a:buFont typeface="Arial" charset="0"/>
        <a:buChar char="•"/>
        <a:defRPr sz="1350">
          <a:solidFill>
            <a:schemeClr val="tx1"/>
          </a:solidFill>
          <a:latin typeface="+mn-lt"/>
          <a:ea typeface="+mn-ea"/>
          <a:cs typeface="+mn-cs"/>
          <a:sym typeface="Arial" charset="0"/>
        </a:defRPr>
      </a:lvl3pPr>
      <a:lvl4pPr marL="922437" indent="-128588" algn="l" rtl="0" eaLnBrk="1" fontAlgn="base" hangingPunct="1">
        <a:spcBef>
          <a:spcPts val="281"/>
        </a:spcBef>
        <a:spcAft>
          <a:spcPct val="0"/>
        </a:spcAft>
        <a:buSzPct val="100000"/>
        <a:buFont typeface="Arial" charset="0"/>
        <a:buChar char="–"/>
        <a:defRPr sz="1125">
          <a:solidFill>
            <a:schemeClr val="tx1"/>
          </a:solidFill>
          <a:latin typeface="+mn-lt"/>
          <a:ea typeface="+mn-ea"/>
          <a:cs typeface="+mn-cs"/>
          <a:sym typeface="Arial" charset="0"/>
        </a:defRPr>
      </a:lvl4pPr>
      <a:lvl5pPr marL="1179612" indent="-128588" algn="l" rtl="0" eaLnBrk="1" fontAlgn="base" hangingPunct="1">
        <a:spcBef>
          <a:spcPts val="281"/>
        </a:spcBef>
        <a:spcAft>
          <a:spcPct val="0"/>
        </a:spcAft>
        <a:buSzPct val="100000"/>
        <a:buFont typeface="Arial" charset="0"/>
        <a:buChar char="»"/>
        <a:defRPr sz="1125">
          <a:solidFill>
            <a:schemeClr val="tx1"/>
          </a:solidFill>
          <a:latin typeface="+mn-lt"/>
          <a:ea typeface="+mn-ea"/>
          <a:cs typeface="+mn-cs"/>
          <a:sym typeface="Arial" charset="0"/>
        </a:defRPr>
      </a:lvl5pPr>
      <a:lvl6pPr marL="1436787" indent="-128588" algn="l" rtl="0" eaLnBrk="1" fontAlgn="base" hangingPunct="1">
        <a:spcBef>
          <a:spcPts val="281"/>
        </a:spcBef>
        <a:spcAft>
          <a:spcPct val="0"/>
        </a:spcAft>
        <a:buSzPct val="100000"/>
        <a:buFont typeface="Arial" charset="0"/>
        <a:buChar char="»"/>
        <a:defRPr sz="1125">
          <a:solidFill>
            <a:schemeClr val="tx1"/>
          </a:solidFill>
          <a:latin typeface="+mn-lt"/>
          <a:ea typeface="+mn-ea"/>
          <a:cs typeface="+mn-cs"/>
          <a:sym typeface="Arial" charset="0"/>
        </a:defRPr>
      </a:lvl6pPr>
      <a:lvl7pPr marL="1693962" indent="-128588" algn="l" rtl="0" eaLnBrk="1" fontAlgn="base" hangingPunct="1">
        <a:spcBef>
          <a:spcPts val="281"/>
        </a:spcBef>
        <a:spcAft>
          <a:spcPct val="0"/>
        </a:spcAft>
        <a:buSzPct val="100000"/>
        <a:buFont typeface="Arial" charset="0"/>
        <a:buChar char="»"/>
        <a:defRPr sz="1125">
          <a:solidFill>
            <a:schemeClr val="tx1"/>
          </a:solidFill>
          <a:latin typeface="+mn-lt"/>
          <a:ea typeface="+mn-ea"/>
          <a:cs typeface="+mn-cs"/>
          <a:sym typeface="Arial" charset="0"/>
        </a:defRPr>
      </a:lvl7pPr>
      <a:lvl8pPr marL="1951137" indent="-128588" algn="l" rtl="0" eaLnBrk="1" fontAlgn="base" hangingPunct="1">
        <a:spcBef>
          <a:spcPts val="281"/>
        </a:spcBef>
        <a:spcAft>
          <a:spcPct val="0"/>
        </a:spcAft>
        <a:buSzPct val="100000"/>
        <a:buFont typeface="Arial" charset="0"/>
        <a:buChar char="»"/>
        <a:defRPr sz="1125">
          <a:solidFill>
            <a:schemeClr val="tx1"/>
          </a:solidFill>
          <a:latin typeface="+mn-lt"/>
          <a:ea typeface="+mn-ea"/>
          <a:cs typeface="+mn-cs"/>
          <a:sym typeface="Arial" charset="0"/>
        </a:defRPr>
      </a:lvl8pPr>
      <a:lvl9pPr marL="2208312" indent="-128588" algn="l" rtl="0" eaLnBrk="1" fontAlgn="base" hangingPunct="1">
        <a:spcBef>
          <a:spcPts val="281"/>
        </a:spcBef>
        <a:spcAft>
          <a:spcPct val="0"/>
        </a:spcAft>
        <a:buSzPct val="100000"/>
        <a:buFont typeface="Arial" charset="0"/>
        <a:buChar char="»"/>
        <a:defRPr sz="1125">
          <a:solidFill>
            <a:schemeClr val="tx1"/>
          </a:solidFill>
          <a:latin typeface="+mn-lt"/>
          <a:ea typeface="+mn-ea"/>
          <a:cs typeface="+mn-cs"/>
          <a:sym typeface="Arial" charset="0"/>
        </a:defRPr>
      </a:lvl9pPr>
    </p:bodyStyle>
    <p:otherStyle>
      <a:defPPr>
        <a:defRPr lang="sv-SE"/>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sv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sv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hyperlink" Target="https://www.google.se/url?sa=i&amp;rct=j&amp;q=&amp;esrc=s&amp;source=images&amp;cd=&amp;cad=rja&amp;uact=8&amp;ved=2ahUKEwjv3sK8rL3eAhVBtosKHWKBBhYQjRx6BAgBEAU&amp;url=https%3A%2F%2Fsv-se.facebook.com%2Fgoteborgskk%2F&amp;psig=AOvVaw12lSAu_GtQwfY0ptU3y9tI&amp;ust=1541510556682433"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hyperlink" Target="https://www.google.se/url?sa=i&amp;rct=j&amp;q=&amp;esrc=s&amp;source=images&amp;cd=&amp;cad=rja&amp;uact=8&amp;ved=2ahUKEwjv3sK8rL3eAhVBtosKHWKBBhYQjRx6BAgBEAU&amp;url=https%3A%2F%2Fsv-se.facebook.com%2Fgoteborgskk%2F&amp;psig=AOvVaw12lSAu_GtQwfY0ptU3y9tI&amp;ust=1541510556682433"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google.se/url?sa=i&amp;rct=j&amp;q=&amp;esrc=s&amp;source=images&amp;cd=&amp;cad=rja&amp;uact=8&amp;ved=2ahUKEwjv3sK8rL3eAhVBtosKHWKBBhYQjRx6BAgBEAU&amp;url=https%3A%2F%2Fsv-se.facebook.com%2Fgoteborgskk%2F&amp;psig=AOvVaw12lSAu_GtQwfY0ptU3y9tI&amp;ust=1541510556682433" TargetMode="External"/><Relationship Id="rId2" Type="http://schemas.openxmlformats.org/officeDocument/2006/relationships/image" Target="../media/image13.pn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15000" dirty="0"/>
              <a:t>LOK-STÖD</a:t>
            </a:r>
          </a:p>
        </p:txBody>
      </p:sp>
    </p:spTree>
    <p:extLst>
      <p:ext uri="{BB962C8B-B14F-4D97-AF65-F5344CB8AC3E}">
        <p14:creationId xmlns:p14="http://schemas.microsoft.com/office/powerpoint/2010/main" val="645014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Ellips 19"/>
          <p:cNvSpPr/>
          <p:nvPr/>
        </p:nvSpPr>
        <p:spPr>
          <a:xfrm>
            <a:off x="8137321" y="4790114"/>
            <a:ext cx="1702965" cy="1520653"/>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3"/>
          <p:cNvSpPr>
            <a:spLocks noGrp="1"/>
          </p:cNvSpPr>
          <p:nvPr>
            <p:ph type="body" idx="1"/>
          </p:nvPr>
        </p:nvSpPr>
        <p:spPr/>
        <p:txBody>
          <a:bodyPr>
            <a:normAutofit fontScale="85000" lnSpcReduction="20000"/>
          </a:bodyPr>
          <a:lstStyle/>
          <a:p>
            <a:endParaRPr lang="sv-SE"/>
          </a:p>
        </p:txBody>
      </p:sp>
      <p:pic>
        <p:nvPicPr>
          <p:cNvPr id="6" name="Bildobjekt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958988" y="2018001"/>
            <a:ext cx="1028852" cy="1547697"/>
          </a:xfrm>
          <a:prstGeom prst="rect">
            <a:avLst/>
          </a:prstGeom>
        </p:spPr>
      </p:pic>
      <p:pic>
        <p:nvPicPr>
          <p:cNvPr id="9" name="Bildobjekt 8"/>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829854" y="2301180"/>
            <a:ext cx="1028852" cy="1547697"/>
          </a:xfrm>
          <a:prstGeom prst="rect">
            <a:avLst/>
          </a:prstGeom>
        </p:spPr>
      </p:pic>
      <p:pic>
        <p:nvPicPr>
          <p:cNvPr id="10" name="Bildobjekt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175787" y="2383207"/>
            <a:ext cx="1028852" cy="1547697"/>
          </a:xfrm>
          <a:prstGeom prst="rect">
            <a:avLst/>
          </a:prstGeom>
        </p:spPr>
      </p:pic>
      <p:pic>
        <p:nvPicPr>
          <p:cNvPr id="11" name="Bildobjekt 10"/>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494703" y="1724104"/>
            <a:ext cx="1028852" cy="1547697"/>
          </a:xfrm>
          <a:prstGeom prst="rect">
            <a:avLst/>
          </a:prstGeom>
        </p:spPr>
      </p:pic>
      <p:pic>
        <p:nvPicPr>
          <p:cNvPr id="12" name="Bild 11"/>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45757" y="487262"/>
            <a:ext cx="2848946" cy="2136709"/>
          </a:xfrm>
          <a:prstGeom prst="rect">
            <a:avLst/>
          </a:prstGeom>
        </p:spPr>
      </p:pic>
      <p:sp>
        <p:nvSpPr>
          <p:cNvPr id="13" name="Pil: nedåt 12"/>
          <p:cNvSpPr/>
          <p:nvPr/>
        </p:nvSpPr>
        <p:spPr>
          <a:xfrm>
            <a:off x="1955464" y="2621789"/>
            <a:ext cx="262515" cy="2248677"/>
          </a:xfrm>
          <a:prstGeom prst="downArrow">
            <a:avLst/>
          </a:pr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Pil: nedåt 13"/>
          <p:cNvSpPr/>
          <p:nvPr/>
        </p:nvSpPr>
        <p:spPr>
          <a:xfrm>
            <a:off x="5294803" y="3930904"/>
            <a:ext cx="262515" cy="1136334"/>
          </a:xfrm>
          <a:prstGeom prst="downArrow">
            <a:avLst/>
          </a:pr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extruta 14"/>
          <p:cNvSpPr txBox="1"/>
          <p:nvPr/>
        </p:nvSpPr>
        <p:spPr>
          <a:xfrm>
            <a:off x="1193130" y="5067238"/>
            <a:ext cx="1498599" cy="861774"/>
          </a:xfrm>
          <a:prstGeom prst="rect">
            <a:avLst/>
          </a:prstGeom>
          <a:noFill/>
        </p:spPr>
        <p:txBody>
          <a:bodyPr wrap="square" rtlCol="0">
            <a:spAutoFit/>
          </a:bodyPr>
          <a:lstStyle/>
          <a:p>
            <a:r>
              <a:rPr lang="sv-SE" sz="5000" dirty="0">
                <a:solidFill>
                  <a:srgbClr val="0066CC"/>
                </a:solidFill>
                <a:latin typeface="Calibri" panose="020F0502020204030204" pitchFamily="34" charset="0"/>
                <a:cs typeface="Calibri" panose="020F0502020204030204" pitchFamily="34" charset="0"/>
              </a:rPr>
              <a:t>21 kr</a:t>
            </a:r>
          </a:p>
        </p:txBody>
      </p:sp>
      <p:sp>
        <p:nvSpPr>
          <p:cNvPr id="16" name="textruta 15"/>
          <p:cNvSpPr txBox="1"/>
          <p:nvPr/>
        </p:nvSpPr>
        <p:spPr>
          <a:xfrm>
            <a:off x="4690213" y="5125732"/>
            <a:ext cx="2021747" cy="861774"/>
          </a:xfrm>
          <a:prstGeom prst="rect">
            <a:avLst/>
          </a:prstGeom>
          <a:noFill/>
        </p:spPr>
        <p:txBody>
          <a:bodyPr wrap="square" rtlCol="0">
            <a:spAutoFit/>
          </a:bodyPr>
          <a:lstStyle/>
          <a:p>
            <a:r>
              <a:rPr lang="sv-SE" sz="5000" dirty="0">
                <a:solidFill>
                  <a:srgbClr val="0066CC"/>
                </a:solidFill>
                <a:latin typeface="Calibri" panose="020F0502020204030204" pitchFamily="34" charset="0"/>
                <a:cs typeface="Calibri" panose="020F0502020204030204" pitchFamily="34" charset="0"/>
              </a:rPr>
              <a:t>28 kr</a:t>
            </a:r>
          </a:p>
        </p:txBody>
      </p:sp>
      <p:sp>
        <p:nvSpPr>
          <p:cNvPr id="17" name="Pil: höger 16"/>
          <p:cNvSpPr/>
          <p:nvPr/>
        </p:nvSpPr>
        <p:spPr>
          <a:xfrm>
            <a:off x="2610466" y="5408910"/>
            <a:ext cx="419450" cy="310393"/>
          </a:xfrm>
          <a:prstGeom prst="righ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Pil: höger 17"/>
          <p:cNvSpPr/>
          <p:nvPr/>
        </p:nvSpPr>
        <p:spPr>
          <a:xfrm>
            <a:off x="6711960" y="5408911"/>
            <a:ext cx="1268627" cy="310393"/>
          </a:xfrm>
          <a:prstGeom prst="righ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textruta 18"/>
          <p:cNvSpPr txBox="1"/>
          <p:nvPr/>
        </p:nvSpPr>
        <p:spPr>
          <a:xfrm>
            <a:off x="8273710" y="5081983"/>
            <a:ext cx="2021747" cy="861774"/>
          </a:xfrm>
          <a:prstGeom prst="rect">
            <a:avLst/>
          </a:prstGeom>
          <a:noFill/>
        </p:spPr>
        <p:txBody>
          <a:bodyPr wrap="square" rtlCol="0">
            <a:spAutoFit/>
          </a:bodyPr>
          <a:lstStyle/>
          <a:p>
            <a:r>
              <a:rPr lang="sv-SE" sz="5000" b="1" dirty="0">
                <a:solidFill>
                  <a:schemeClr val="bg1"/>
                </a:solidFill>
                <a:latin typeface="Calibri" panose="020F0502020204030204" pitchFamily="34" charset="0"/>
                <a:cs typeface="Calibri" panose="020F0502020204030204" pitchFamily="34" charset="0"/>
              </a:rPr>
              <a:t>54 kr</a:t>
            </a:r>
          </a:p>
        </p:txBody>
      </p:sp>
      <p:pic>
        <p:nvPicPr>
          <p:cNvPr id="21" name="Bild 20"/>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45133" y="985301"/>
            <a:ext cx="2848946" cy="2136709"/>
          </a:xfrm>
          <a:prstGeom prst="rect">
            <a:avLst/>
          </a:prstGeom>
        </p:spPr>
      </p:pic>
      <p:sp>
        <p:nvSpPr>
          <p:cNvPr id="23" name="Pil: nedåt 22"/>
          <p:cNvSpPr/>
          <p:nvPr/>
        </p:nvSpPr>
        <p:spPr>
          <a:xfrm>
            <a:off x="3031406" y="3018080"/>
            <a:ext cx="262515" cy="1878067"/>
          </a:xfrm>
          <a:prstGeom prst="downArrow">
            <a:avLst/>
          </a:pr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textruta 23"/>
          <p:cNvSpPr txBox="1"/>
          <p:nvPr/>
        </p:nvSpPr>
        <p:spPr>
          <a:xfrm>
            <a:off x="2930040" y="5055652"/>
            <a:ext cx="1498599" cy="861774"/>
          </a:xfrm>
          <a:prstGeom prst="rect">
            <a:avLst/>
          </a:prstGeom>
          <a:noFill/>
        </p:spPr>
        <p:txBody>
          <a:bodyPr wrap="square" rtlCol="0">
            <a:spAutoFit/>
          </a:bodyPr>
          <a:lstStyle/>
          <a:p>
            <a:r>
              <a:rPr lang="sv-SE" sz="5000" dirty="0">
                <a:solidFill>
                  <a:srgbClr val="0066CC"/>
                </a:solidFill>
                <a:latin typeface="Calibri" panose="020F0502020204030204" pitchFamily="34" charset="0"/>
                <a:cs typeface="Calibri" panose="020F0502020204030204" pitchFamily="34" charset="0"/>
              </a:rPr>
              <a:t>5 kr</a:t>
            </a:r>
          </a:p>
        </p:txBody>
      </p:sp>
      <p:sp>
        <p:nvSpPr>
          <p:cNvPr id="25" name="Pil: höger 24"/>
          <p:cNvSpPr/>
          <p:nvPr/>
        </p:nvSpPr>
        <p:spPr>
          <a:xfrm>
            <a:off x="4129546" y="5410309"/>
            <a:ext cx="685735" cy="310393"/>
          </a:xfrm>
          <a:prstGeom prst="righ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 name="Bildobjekt 2"/>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8038044" y="2838623"/>
            <a:ext cx="1901517" cy="1901517"/>
          </a:xfrm>
          <a:prstGeom prst="rect">
            <a:avLst/>
          </a:prstGeom>
        </p:spPr>
      </p:pic>
    </p:spTree>
    <p:extLst>
      <p:ext uri="{BB962C8B-B14F-4D97-AF65-F5344CB8AC3E}">
        <p14:creationId xmlns:p14="http://schemas.microsoft.com/office/powerpoint/2010/main" val="2040182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Ellips 19"/>
          <p:cNvSpPr/>
          <p:nvPr/>
        </p:nvSpPr>
        <p:spPr>
          <a:xfrm>
            <a:off x="8137321" y="4790114"/>
            <a:ext cx="1702965" cy="1520653"/>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3"/>
          <p:cNvSpPr>
            <a:spLocks noGrp="1"/>
          </p:cNvSpPr>
          <p:nvPr>
            <p:ph type="body" idx="1"/>
          </p:nvPr>
        </p:nvSpPr>
        <p:spPr/>
        <p:txBody>
          <a:bodyPr>
            <a:normAutofit fontScale="85000" lnSpcReduction="20000"/>
          </a:bodyPr>
          <a:lstStyle/>
          <a:p>
            <a:endParaRPr lang="sv-SE"/>
          </a:p>
        </p:txBody>
      </p:sp>
      <p:pic>
        <p:nvPicPr>
          <p:cNvPr id="6" name="Bildobjekt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865726" y="1597261"/>
            <a:ext cx="1028852" cy="1547697"/>
          </a:xfrm>
          <a:prstGeom prst="rect">
            <a:avLst/>
          </a:prstGeom>
        </p:spPr>
      </p:pic>
      <p:pic>
        <p:nvPicPr>
          <p:cNvPr id="9" name="Bildobjekt 8"/>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701086" y="1757754"/>
            <a:ext cx="1028852" cy="1547697"/>
          </a:xfrm>
          <a:prstGeom prst="rect">
            <a:avLst/>
          </a:prstGeom>
        </p:spPr>
      </p:pic>
      <p:pic>
        <p:nvPicPr>
          <p:cNvPr id="10" name="Bildobjekt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175787" y="2383207"/>
            <a:ext cx="1028852" cy="1547697"/>
          </a:xfrm>
          <a:prstGeom prst="rect">
            <a:avLst/>
          </a:prstGeom>
        </p:spPr>
      </p:pic>
      <p:pic>
        <p:nvPicPr>
          <p:cNvPr id="11" name="Bildobjekt 10"/>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494703" y="1724104"/>
            <a:ext cx="1028852" cy="1547697"/>
          </a:xfrm>
          <a:prstGeom prst="rect">
            <a:avLst/>
          </a:prstGeom>
        </p:spPr>
      </p:pic>
      <p:pic>
        <p:nvPicPr>
          <p:cNvPr id="12" name="Bild 11"/>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86299" y="470301"/>
            <a:ext cx="2848946" cy="2136709"/>
          </a:xfrm>
          <a:prstGeom prst="rect">
            <a:avLst/>
          </a:prstGeom>
        </p:spPr>
      </p:pic>
      <p:sp>
        <p:nvSpPr>
          <p:cNvPr id="13" name="Pil: nedåt 12"/>
          <p:cNvSpPr/>
          <p:nvPr/>
        </p:nvSpPr>
        <p:spPr>
          <a:xfrm>
            <a:off x="2279514" y="2607010"/>
            <a:ext cx="262515" cy="2248677"/>
          </a:xfrm>
          <a:prstGeom prst="downArrow">
            <a:avLst/>
          </a:pr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Pil: nedåt 13"/>
          <p:cNvSpPr/>
          <p:nvPr/>
        </p:nvSpPr>
        <p:spPr>
          <a:xfrm>
            <a:off x="5294803" y="3930904"/>
            <a:ext cx="262515" cy="1136334"/>
          </a:xfrm>
          <a:prstGeom prst="downArrow">
            <a:avLst/>
          </a:pr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extruta 14"/>
          <p:cNvSpPr txBox="1"/>
          <p:nvPr/>
        </p:nvSpPr>
        <p:spPr>
          <a:xfrm>
            <a:off x="1694576" y="5067238"/>
            <a:ext cx="2021747" cy="861774"/>
          </a:xfrm>
          <a:prstGeom prst="rect">
            <a:avLst/>
          </a:prstGeom>
          <a:noFill/>
        </p:spPr>
        <p:txBody>
          <a:bodyPr wrap="square" rtlCol="0">
            <a:spAutoFit/>
          </a:bodyPr>
          <a:lstStyle/>
          <a:p>
            <a:r>
              <a:rPr lang="sv-SE" sz="5000" dirty="0">
                <a:solidFill>
                  <a:srgbClr val="0066CC"/>
                </a:solidFill>
                <a:latin typeface="Calibri" panose="020F0502020204030204" pitchFamily="34" charset="0"/>
                <a:cs typeface="Calibri" panose="020F0502020204030204" pitchFamily="34" charset="0"/>
              </a:rPr>
              <a:t>21 kr</a:t>
            </a:r>
          </a:p>
        </p:txBody>
      </p:sp>
      <p:sp>
        <p:nvSpPr>
          <p:cNvPr id="16" name="textruta 15"/>
          <p:cNvSpPr txBox="1"/>
          <p:nvPr/>
        </p:nvSpPr>
        <p:spPr>
          <a:xfrm>
            <a:off x="4690213" y="5125732"/>
            <a:ext cx="2021747" cy="861774"/>
          </a:xfrm>
          <a:prstGeom prst="rect">
            <a:avLst/>
          </a:prstGeom>
          <a:noFill/>
        </p:spPr>
        <p:txBody>
          <a:bodyPr wrap="square" rtlCol="0">
            <a:spAutoFit/>
          </a:bodyPr>
          <a:lstStyle/>
          <a:p>
            <a:r>
              <a:rPr lang="sv-SE" sz="5000" dirty="0">
                <a:solidFill>
                  <a:srgbClr val="0066CC"/>
                </a:solidFill>
                <a:latin typeface="Calibri" panose="020F0502020204030204" pitchFamily="34" charset="0"/>
                <a:cs typeface="Calibri" panose="020F0502020204030204" pitchFamily="34" charset="0"/>
              </a:rPr>
              <a:t>70 kr</a:t>
            </a:r>
          </a:p>
        </p:txBody>
      </p:sp>
      <p:sp>
        <p:nvSpPr>
          <p:cNvPr id="17" name="Pil: höger 16"/>
          <p:cNvSpPr/>
          <p:nvPr/>
        </p:nvSpPr>
        <p:spPr>
          <a:xfrm>
            <a:off x="3254928" y="5394121"/>
            <a:ext cx="1268627" cy="310393"/>
          </a:xfrm>
          <a:prstGeom prst="righ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Pil: höger 17"/>
          <p:cNvSpPr/>
          <p:nvPr/>
        </p:nvSpPr>
        <p:spPr>
          <a:xfrm>
            <a:off x="6711960" y="5408911"/>
            <a:ext cx="1268627" cy="310393"/>
          </a:xfrm>
          <a:prstGeom prst="righ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textruta 18"/>
          <p:cNvSpPr txBox="1"/>
          <p:nvPr/>
        </p:nvSpPr>
        <p:spPr>
          <a:xfrm>
            <a:off x="8273710" y="5081983"/>
            <a:ext cx="2021747" cy="861774"/>
          </a:xfrm>
          <a:prstGeom prst="rect">
            <a:avLst/>
          </a:prstGeom>
          <a:noFill/>
        </p:spPr>
        <p:txBody>
          <a:bodyPr wrap="square" rtlCol="0">
            <a:spAutoFit/>
          </a:bodyPr>
          <a:lstStyle/>
          <a:p>
            <a:r>
              <a:rPr lang="sv-SE" sz="5000" b="1" dirty="0">
                <a:solidFill>
                  <a:schemeClr val="bg1"/>
                </a:solidFill>
                <a:latin typeface="Calibri" panose="020F0502020204030204" pitchFamily="34" charset="0"/>
                <a:cs typeface="Calibri" panose="020F0502020204030204" pitchFamily="34" charset="0"/>
              </a:rPr>
              <a:t>91 kr</a:t>
            </a:r>
          </a:p>
        </p:txBody>
      </p:sp>
      <p:pic>
        <p:nvPicPr>
          <p:cNvPr id="21" name="Bildobjekt 20"/>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104020" y="725757"/>
            <a:ext cx="1028852" cy="1547697"/>
          </a:xfrm>
          <a:prstGeom prst="rect">
            <a:avLst/>
          </a:prstGeom>
        </p:spPr>
      </p:pic>
      <p:pic>
        <p:nvPicPr>
          <p:cNvPr id="22" name="Bildobjekt 2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792706" y="184985"/>
            <a:ext cx="1028852" cy="1547697"/>
          </a:xfrm>
          <a:prstGeom prst="rect">
            <a:avLst/>
          </a:prstGeom>
        </p:spPr>
      </p:pic>
      <p:pic>
        <p:nvPicPr>
          <p:cNvPr id="23" name="Bildobjekt 22"/>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575907" y="334032"/>
            <a:ext cx="1028852" cy="1547697"/>
          </a:xfrm>
          <a:prstGeom prst="rect">
            <a:avLst/>
          </a:prstGeom>
        </p:spPr>
      </p:pic>
      <p:pic>
        <p:nvPicPr>
          <p:cNvPr id="24" name="Bildobjekt 2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786478" y="2956079"/>
            <a:ext cx="1028852" cy="1547697"/>
          </a:xfrm>
          <a:prstGeom prst="rect">
            <a:avLst/>
          </a:prstGeom>
        </p:spPr>
      </p:pic>
      <p:pic>
        <p:nvPicPr>
          <p:cNvPr id="25" name="Bildobjekt 2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430043" y="728865"/>
            <a:ext cx="1028852" cy="1547697"/>
          </a:xfrm>
          <a:prstGeom prst="rect">
            <a:avLst/>
          </a:prstGeom>
        </p:spPr>
      </p:pic>
      <p:pic>
        <p:nvPicPr>
          <p:cNvPr id="26" name="Bildobjekt 2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604759" y="2241074"/>
            <a:ext cx="1028852" cy="1547697"/>
          </a:xfrm>
          <a:prstGeom prst="rect">
            <a:avLst/>
          </a:prstGeom>
        </p:spPr>
      </p:pic>
    </p:spTree>
    <p:extLst>
      <p:ext uri="{BB962C8B-B14F-4D97-AF65-F5344CB8AC3E}">
        <p14:creationId xmlns:p14="http://schemas.microsoft.com/office/powerpoint/2010/main" val="3239209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ktangel 7"/>
          <p:cNvSpPr/>
          <p:nvPr/>
        </p:nvSpPr>
        <p:spPr>
          <a:xfrm>
            <a:off x="6652658" y="3748408"/>
            <a:ext cx="3772495" cy="1417464"/>
          </a:xfrm>
          <a:prstGeom prst="rect">
            <a:avLst/>
          </a:prstGeom>
          <a:solidFill>
            <a:srgbClr val="0067A5"/>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ektangel 6"/>
          <p:cNvSpPr/>
          <p:nvPr/>
        </p:nvSpPr>
        <p:spPr>
          <a:xfrm>
            <a:off x="1990742" y="3817266"/>
            <a:ext cx="3772495" cy="1417464"/>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p:txBody>
          <a:bodyPr>
            <a:noAutofit/>
          </a:bodyPr>
          <a:lstStyle/>
          <a:p>
            <a:r>
              <a:rPr lang="sv-SE" sz="7000" b="1" dirty="0">
                <a:solidFill>
                  <a:srgbClr val="0066CC"/>
                </a:solidFill>
                <a:latin typeface="Calibri" panose="020F0502020204030204" pitchFamily="34" charset="0"/>
                <a:cs typeface="Calibri" panose="020F0502020204030204" pitchFamily="34" charset="0"/>
              </a:rPr>
              <a:t>ANSÖKAN</a:t>
            </a:r>
          </a:p>
        </p:txBody>
      </p:sp>
      <p:sp>
        <p:nvSpPr>
          <p:cNvPr id="3" name="Platshållare för text 2"/>
          <p:cNvSpPr>
            <a:spLocks noGrp="1"/>
          </p:cNvSpPr>
          <p:nvPr>
            <p:ph type="body" sz="quarter" idx="10"/>
          </p:nvPr>
        </p:nvSpPr>
        <p:spPr>
          <a:xfrm>
            <a:off x="2074632" y="1501628"/>
            <a:ext cx="9380007" cy="1501631"/>
          </a:xfrm>
        </p:spPr>
        <p:txBody>
          <a:bodyPr>
            <a:normAutofit fontScale="92500" lnSpcReduction="10000"/>
          </a:bodyPr>
          <a:lstStyle/>
          <a:p>
            <a:pPr marL="0" indent="0">
              <a:buNone/>
            </a:pPr>
            <a:r>
              <a:rPr lang="sv-SE" sz="4000" dirty="0"/>
              <a:t>VÅREN = 25 AUGUSTI</a:t>
            </a:r>
          </a:p>
          <a:p>
            <a:pPr marL="0" indent="0">
              <a:buNone/>
            </a:pPr>
            <a:r>
              <a:rPr lang="sv-SE" sz="4000" dirty="0"/>
              <a:t>HÖSTEN = 25 FEBRUARI</a:t>
            </a:r>
          </a:p>
        </p:txBody>
      </p:sp>
      <p:sp>
        <p:nvSpPr>
          <p:cNvPr id="4" name="Platshållare för text 3"/>
          <p:cNvSpPr>
            <a:spLocks noGrp="1"/>
          </p:cNvSpPr>
          <p:nvPr>
            <p:ph type="body" idx="1"/>
          </p:nvPr>
        </p:nvSpPr>
        <p:spPr/>
        <p:txBody>
          <a:bodyPr>
            <a:normAutofit fontScale="85000" lnSpcReduction="20000"/>
          </a:bodyPr>
          <a:lstStyle/>
          <a:p>
            <a:endParaRPr lang="sv-SE"/>
          </a:p>
        </p:txBody>
      </p:sp>
      <p:sp>
        <p:nvSpPr>
          <p:cNvPr id="5" name="textruta 4"/>
          <p:cNvSpPr txBox="1"/>
          <p:nvPr/>
        </p:nvSpPr>
        <p:spPr>
          <a:xfrm>
            <a:off x="2239860" y="3842433"/>
            <a:ext cx="3514987" cy="1323439"/>
          </a:xfrm>
          <a:prstGeom prst="rect">
            <a:avLst/>
          </a:prstGeom>
          <a:noFill/>
        </p:spPr>
        <p:txBody>
          <a:bodyPr wrap="square" rtlCol="0">
            <a:spAutoFit/>
          </a:bodyPr>
          <a:lstStyle/>
          <a:p>
            <a:r>
              <a:rPr lang="sv-SE" sz="4000" dirty="0">
                <a:solidFill>
                  <a:schemeClr val="bg1"/>
                </a:solidFill>
                <a:latin typeface="Calibri" panose="020F0502020204030204" pitchFamily="34" charset="0"/>
                <a:cs typeface="Calibri" panose="020F0502020204030204" pitchFamily="34" charset="0"/>
              </a:rPr>
              <a:t>VÅREN</a:t>
            </a:r>
          </a:p>
          <a:p>
            <a:r>
              <a:rPr lang="sv-SE" sz="4000" dirty="0">
                <a:solidFill>
                  <a:schemeClr val="bg1"/>
                </a:solidFill>
                <a:latin typeface="Calibri" panose="020F0502020204030204" pitchFamily="34" charset="0"/>
                <a:cs typeface="Calibri" panose="020F0502020204030204" pitchFamily="34" charset="0"/>
              </a:rPr>
              <a:t>1 JAN – 30 JUNI</a:t>
            </a:r>
          </a:p>
        </p:txBody>
      </p:sp>
      <p:sp>
        <p:nvSpPr>
          <p:cNvPr id="6" name="textruta 5"/>
          <p:cNvSpPr txBox="1"/>
          <p:nvPr/>
        </p:nvSpPr>
        <p:spPr>
          <a:xfrm>
            <a:off x="6764635" y="3842433"/>
            <a:ext cx="3548543" cy="1323439"/>
          </a:xfrm>
          <a:prstGeom prst="rect">
            <a:avLst/>
          </a:prstGeom>
          <a:noFill/>
        </p:spPr>
        <p:txBody>
          <a:bodyPr wrap="square" rtlCol="0">
            <a:spAutoFit/>
          </a:bodyPr>
          <a:lstStyle/>
          <a:p>
            <a:r>
              <a:rPr lang="sv-SE" sz="4000" dirty="0">
                <a:solidFill>
                  <a:schemeClr val="bg1"/>
                </a:solidFill>
                <a:latin typeface="Calibri" panose="020F0502020204030204" pitchFamily="34" charset="0"/>
                <a:cs typeface="Calibri" panose="020F0502020204030204" pitchFamily="34" charset="0"/>
              </a:rPr>
              <a:t>HÖSTEN</a:t>
            </a:r>
          </a:p>
          <a:p>
            <a:r>
              <a:rPr lang="sv-SE" sz="4000" dirty="0">
                <a:solidFill>
                  <a:schemeClr val="bg1"/>
                </a:solidFill>
                <a:latin typeface="Calibri" panose="020F0502020204030204" pitchFamily="34" charset="0"/>
                <a:cs typeface="Calibri" panose="020F0502020204030204" pitchFamily="34" charset="0"/>
              </a:rPr>
              <a:t>1 JULI – 31 DEC</a:t>
            </a:r>
          </a:p>
        </p:txBody>
      </p:sp>
    </p:spTree>
    <p:extLst>
      <p:ext uri="{BB962C8B-B14F-4D97-AF65-F5344CB8AC3E}">
        <p14:creationId xmlns:p14="http://schemas.microsoft.com/office/powerpoint/2010/main" val="2585600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p:cNvSpPr>
            <a:spLocks noGrp="1"/>
          </p:cNvSpPr>
          <p:nvPr>
            <p:ph type="body" idx="1"/>
          </p:nvPr>
        </p:nvSpPr>
        <p:spPr/>
        <p:txBody>
          <a:bodyPr>
            <a:normAutofit fontScale="85000" lnSpcReduction="20000"/>
          </a:bodyPr>
          <a:lstStyle/>
          <a:p>
            <a:endParaRPr lang="sv-SE"/>
          </a:p>
        </p:txBody>
      </p:sp>
      <p:sp>
        <p:nvSpPr>
          <p:cNvPr id="2" name="textruta 1"/>
          <p:cNvSpPr txBox="1"/>
          <p:nvPr/>
        </p:nvSpPr>
        <p:spPr>
          <a:xfrm>
            <a:off x="1023457" y="469783"/>
            <a:ext cx="8103765" cy="1015663"/>
          </a:xfrm>
          <a:prstGeom prst="rect">
            <a:avLst/>
          </a:prstGeom>
          <a:noFill/>
        </p:spPr>
        <p:txBody>
          <a:bodyPr wrap="square" rtlCol="0">
            <a:spAutoFit/>
          </a:bodyPr>
          <a:lstStyle/>
          <a:p>
            <a:r>
              <a:rPr lang="sv-SE" sz="6000" b="1" dirty="0">
                <a:solidFill>
                  <a:srgbClr val="0066CC"/>
                </a:solidFill>
                <a:latin typeface="Calibri" panose="020F0502020204030204" pitchFamily="34" charset="0"/>
                <a:cs typeface="Calibri" panose="020F0502020204030204" pitchFamily="34" charset="0"/>
              </a:rPr>
              <a:t>FÖRSENAD ANSÖKAN</a:t>
            </a:r>
          </a:p>
        </p:txBody>
      </p:sp>
      <p:sp>
        <p:nvSpPr>
          <p:cNvPr id="3" name="textruta 2"/>
          <p:cNvSpPr txBox="1"/>
          <p:nvPr/>
        </p:nvSpPr>
        <p:spPr>
          <a:xfrm>
            <a:off x="2038525" y="1560352"/>
            <a:ext cx="8187655" cy="1323439"/>
          </a:xfrm>
          <a:prstGeom prst="rect">
            <a:avLst/>
          </a:prstGeom>
          <a:noFill/>
        </p:spPr>
        <p:txBody>
          <a:bodyPr wrap="square" rtlCol="0">
            <a:spAutoFit/>
          </a:bodyPr>
          <a:lstStyle/>
          <a:p>
            <a:r>
              <a:rPr lang="sv-SE" sz="4000" dirty="0">
                <a:latin typeface="Calibri" panose="020F0502020204030204" pitchFamily="34" charset="0"/>
                <a:cs typeface="Calibri" panose="020F0502020204030204" pitchFamily="34" charset="0"/>
              </a:rPr>
              <a:t>Ansökan efter sista ansökningsdag får ett avdrag enligt nedan:</a:t>
            </a:r>
          </a:p>
        </p:txBody>
      </p:sp>
      <p:graphicFrame>
        <p:nvGraphicFramePr>
          <p:cNvPr id="5" name="Tabell 4"/>
          <p:cNvGraphicFramePr>
            <a:graphicFrameLocks noGrp="1"/>
          </p:cNvGraphicFramePr>
          <p:nvPr>
            <p:extLst>
              <p:ext uri="{D42A27DB-BD31-4B8C-83A1-F6EECF244321}">
                <p14:modId xmlns:p14="http://schemas.microsoft.com/office/powerpoint/2010/main" val="125315253"/>
              </p:ext>
            </p:extLst>
          </p:nvPr>
        </p:nvGraphicFramePr>
        <p:xfrm>
          <a:off x="2038525" y="3152239"/>
          <a:ext cx="8086986" cy="2003463"/>
        </p:xfrm>
        <a:graphic>
          <a:graphicData uri="http://schemas.openxmlformats.org/drawingml/2006/table">
            <a:tbl>
              <a:tblPr>
                <a:tableStyleId>{5C22544A-7EE6-4342-B048-85BDC9FD1C3A}</a:tableStyleId>
              </a:tblPr>
              <a:tblGrid>
                <a:gridCol w="1893676">
                  <a:extLst>
                    <a:ext uri="{9D8B030D-6E8A-4147-A177-3AD203B41FA5}">
                      <a16:colId xmlns:a16="http://schemas.microsoft.com/office/drawing/2014/main" val="2158923254"/>
                    </a:ext>
                  </a:extLst>
                </a:gridCol>
                <a:gridCol w="2109187">
                  <a:extLst>
                    <a:ext uri="{9D8B030D-6E8A-4147-A177-3AD203B41FA5}">
                      <a16:colId xmlns:a16="http://schemas.microsoft.com/office/drawing/2014/main" val="1297976221"/>
                    </a:ext>
                  </a:extLst>
                </a:gridCol>
                <a:gridCol w="2275238">
                  <a:extLst>
                    <a:ext uri="{9D8B030D-6E8A-4147-A177-3AD203B41FA5}">
                      <a16:colId xmlns:a16="http://schemas.microsoft.com/office/drawing/2014/main" val="293255257"/>
                    </a:ext>
                  </a:extLst>
                </a:gridCol>
                <a:gridCol w="1808885">
                  <a:extLst>
                    <a:ext uri="{9D8B030D-6E8A-4147-A177-3AD203B41FA5}">
                      <a16:colId xmlns:a16="http://schemas.microsoft.com/office/drawing/2014/main" val="3562082767"/>
                    </a:ext>
                  </a:extLst>
                </a:gridCol>
              </a:tblGrid>
              <a:tr h="504469">
                <a:tc>
                  <a:txBody>
                    <a:bodyPr/>
                    <a:lstStyle/>
                    <a:p>
                      <a:pPr algn="l" fontAlgn="b"/>
                      <a:r>
                        <a:rPr lang="sv-SE" sz="2400" u="none" strike="noStrike" dirty="0">
                          <a:effectLst/>
                          <a:latin typeface="Calibri" panose="020F0502020204030204" pitchFamily="34" charset="0"/>
                          <a:cs typeface="Calibri" panose="020F0502020204030204" pitchFamily="34" charset="0"/>
                        </a:rPr>
                        <a:t>26 aug - 1 </a:t>
                      </a:r>
                      <a:r>
                        <a:rPr lang="sv-SE" sz="2400" u="none" strike="noStrike" dirty="0" err="1">
                          <a:effectLst/>
                          <a:latin typeface="Calibri" panose="020F0502020204030204" pitchFamily="34" charset="0"/>
                          <a:cs typeface="Calibri" panose="020F0502020204030204" pitchFamily="34" charset="0"/>
                        </a:rPr>
                        <a:t>sept</a:t>
                      </a:r>
                      <a:endParaRPr lang="sv-SE" sz="2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solidFill>
                      <a:srgbClr val="FFFF00"/>
                    </a:solidFill>
                  </a:tcPr>
                </a:tc>
                <a:tc>
                  <a:txBody>
                    <a:bodyPr/>
                    <a:lstStyle/>
                    <a:p>
                      <a:pPr algn="l" fontAlgn="b"/>
                      <a:r>
                        <a:rPr lang="sv-SE" sz="2400" u="none" strike="noStrike" dirty="0">
                          <a:effectLst/>
                          <a:latin typeface="Calibri" panose="020F0502020204030204" pitchFamily="34" charset="0"/>
                          <a:cs typeface="Calibri" panose="020F0502020204030204" pitchFamily="34" charset="0"/>
                        </a:rPr>
                        <a:t>2 </a:t>
                      </a:r>
                      <a:r>
                        <a:rPr lang="sv-SE" sz="2400" u="none" strike="noStrike" dirty="0" err="1">
                          <a:effectLst/>
                          <a:latin typeface="Calibri" panose="020F0502020204030204" pitchFamily="34" charset="0"/>
                          <a:cs typeface="Calibri" panose="020F0502020204030204" pitchFamily="34" charset="0"/>
                        </a:rPr>
                        <a:t>sept</a:t>
                      </a:r>
                      <a:r>
                        <a:rPr lang="sv-SE" sz="2400" u="none" strike="noStrike" dirty="0">
                          <a:effectLst/>
                          <a:latin typeface="Calibri" panose="020F0502020204030204" pitchFamily="34" charset="0"/>
                          <a:cs typeface="Calibri" panose="020F0502020204030204" pitchFamily="34" charset="0"/>
                        </a:rPr>
                        <a:t> - 15 </a:t>
                      </a:r>
                      <a:r>
                        <a:rPr lang="sv-SE" sz="2400" u="none" strike="noStrike" dirty="0" err="1">
                          <a:effectLst/>
                          <a:latin typeface="Calibri" panose="020F0502020204030204" pitchFamily="34" charset="0"/>
                          <a:cs typeface="Calibri" panose="020F0502020204030204" pitchFamily="34" charset="0"/>
                        </a:rPr>
                        <a:t>sept</a:t>
                      </a:r>
                      <a:endParaRPr lang="sv-SE" sz="2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solidFill>
                      <a:srgbClr val="FFFF00"/>
                    </a:solidFill>
                  </a:tcPr>
                </a:tc>
                <a:tc>
                  <a:txBody>
                    <a:bodyPr/>
                    <a:lstStyle/>
                    <a:p>
                      <a:pPr algn="l" fontAlgn="b"/>
                      <a:r>
                        <a:rPr lang="sv-SE" sz="2400" u="none" strike="noStrike" dirty="0">
                          <a:effectLst/>
                          <a:latin typeface="Calibri" panose="020F0502020204030204" pitchFamily="34" charset="0"/>
                          <a:cs typeface="Calibri" panose="020F0502020204030204" pitchFamily="34" charset="0"/>
                        </a:rPr>
                        <a:t>16 </a:t>
                      </a:r>
                      <a:r>
                        <a:rPr lang="sv-SE" sz="2400" u="none" strike="noStrike" dirty="0" err="1">
                          <a:effectLst/>
                          <a:latin typeface="Calibri" panose="020F0502020204030204" pitchFamily="34" charset="0"/>
                          <a:cs typeface="Calibri" panose="020F0502020204030204" pitchFamily="34" charset="0"/>
                        </a:rPr>
                        <a:t>sept</a:t>
                      </a:r>
                      <a:r>
                        <a:rPr lang="sv-SE" sz="2400" u="none" strike="noStrike" dirty="0">
                          <a:effectLst/>
                          <a:latin typeface="Calibri" panose="020F0502020204030204" pitchFamily="34" charset="0"/>
                          <a:cs typeface="Calibri" panose="020F0502020204030204" pitchFamily="34" charset="0"/>
                        </a:rPr>
                        <a:t> - 30 </a:t>
                      </a:r>
                      <a:r>
                        <a:rPr lang="sv-SE" sz="2400" u="none" strike="noStrike" dirty="0" err="1">
                          <a:effectLst/>
                          <a:latin typeface="Calibri" panose="020F0502020204030204" pitchFamily="34" charset="0"/>
                          <a:cs typeface="Calibri" panose="020F0502020204030204" pitchFamily="34" charset="0"/>
                        </a:rPr>
                        <a:t>sept</a:t>
                      </a:r>
                      <a:endParaRPr lang="sv-SE" sz="2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solidFill>
                      <a:srgbClr val="FFFF00"/>
                    </a:solidFill>
                  </a:tcPr>
                </a:tc>
                <a:tc>
                  <a:txBody>
                    <a:bodyPr/>
                    <a:lstStyle/>
                    <a:p>
                      <a:pPr algn="l" fontAlgn="b"/>
                      <a:r>
                        <a:rPr lang="sv-SE" sz="2400" u="none" strike="noStrike" dirty="0">
                          <a:effectLst/>
                          <a:latin typeface="Calibri" panose="020F0502020204030204" pitchFamily="34" charset="0"/>
                          <a:cs typeface="Calibri" panose="020F0502020204030204" pitchFamily="34" charset="0"/>
                        </a:rPr>
                        <a:t>1 okt - 15 dec</a:t>
                      </a:r>
                      <a:endParaRPr lang="sv-SE" sz="2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solidFill>
                      <a:srgbClr val="FFFF00"/>
                    </a:solidFill>
                  </a:tcPr>
                </a:tc>
                <a:extLst>
                  <a:ext uri="{0D108BD9-81ED-4DB2-BD59-A6C34878D82A}">
                    <a16:rowId xmlns:a16="http://schemas.microsoft.com/office/drawing/2014/main" val="3433240412"/>
                  </a:ext>
                </a:extLst>
              </a:tr>
              <a:tr h="504469">
                <a:tc>
                  <a:txBody>
                    <a:bodyPr/>
                    <a:lstStyle/>
                    <a:p>
                      <a:pPr algn="l" fontAlgn="b"/>
                      <a:r>
                        <a:rPr lang="sv-SE" sz="2400" u="none" strike="noStrike">
                          <a:effectLst/>
                          <a:latin typeface="Calibri" panose="020F0502020204030204" pitchFamily="34" charset="0"/>
                          <a:cs typeface="Calibri" panose="020F0502020204030204" pitchFamily="34" charset="0"/>
                        </a:rPr>
                        <a:t>26 feb - 1 mars</a:t>
                      </a:r>
                      <a:endParaRPr lang="sv-SE" sz="2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b">
                    <a:solidFill>
                      <a:srgbClr val="92D050"/>
                    </a:solidFill>
                  </a:tcPr>
                </a:tc>
                <a:tc>
                  <a:txBody>
                    <a:bodyPr/>
                    <a:lstStyle/>
                    <a:p>
                      <a:pPr algn="l" fontAlgn="b"/>
                      <a:r>
                        <a:rPr lang="sv-SE" sz="2400" u="none" strike="noStrike">
                          <a:effectLst/>
                          <a:latin typeface="Calibri" panose="020F0502020204030204" pitchFamily="34" charset="0"/>
                          <a:cs typeface="Calibri" panose="020F0502020204030204" pitchFamily="34" charset="0"/>
                        </a:rPr>
                        <a:t>2 mars - 15 mars</a:t>
                      </a:r>
                      <a:endParaRPr lang="sv-SE" sz="2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b">
                    <a:solidFill>
                      <a:srgbClr val="92D050"/>
                    </a:solidFill>
                  </a:tcPr>
                </a:tc>
                <a:tc>
                  <a:txBody>
                    <a:bodyPr/>
                    <a:lstStyle/>
                    <a:p>
                      <a:pPr algn="l" fontAlgn="b"/>
                      <a:r>
                        <a:rPr lang="sv-SE" sz="2400" u="none" strike="noStrike">
                          <a:effectLst/>
                          <a:latin typeface="Calibri" panose="020F0502020204030204" pitchFamily="34" charset="0"/>
                          <a:cs typeface="Calibri" panose="020F0502020204030204" pitchFamily="34" charset="0"/>
                        </a:rPr>
                        <a:t>16 mars - 31 mars</a:t>
                      </a:r>
                      <a:endParaRPr lang="sv-SE" sz="2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b">
                    <a:solidFill>
                      <a:srgbClr val="92D050"/>
                    </a:solidFill>
                  </a:tcPr>
                </a:tc>
                <a:tc>
                  <a:txBody>
                    <a:bodyPr/>
                    <a:lstStyle/>
                    <a:p>
                      <a:pPr algn="l" fontAlgn="b"/>
                      <a:r>
                        <a:rPr lang="sv-SE" sz="2400" u="none" strike="noStrike" dirty="0">
                          <a:effectLst/>
                          <a:latin typeface="Calibri" panose="020F0502020204030204" pitchFamily="34" charset="0"/>
                          <a:cs typeface="Calibri" panose="020F0502020204030204" pitchFamily="34" charset="0"/>
                        </a:rPr>
                        <a:t>1 april - 15 jun</a:t>
                      </a:r>
                      <a:endParaRPr lang="sv-SE" sz="2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solidFill>
                      <a:srgbClr val="92D050"/>
                    </a:solidFill>
                  </a:tcPr>
                </a:tc>
                <a:extLst>
                  <a:ext uri="{0D108BD9-81ED-4DB2-BD59-A6C34878D82A}">
                    <a16:rowId xmlns:a16="http://schemas.microsoft.com/office/drawing/2014/main" val="268741818"/>
                  </a:ext>
                </a:extLst>
              </a:tr>
              <a:tr h="994525">
                <a:tc>
                  <a:txBody>
                    <a:bodyPr/>
                    <a:lstStyle/>
                    <a:p>
                      <a:pPr algn="ctr" fontAlgn="b"/>
                      <a:r>
                        <a:rPr lang="sv-SE" sz="4500" u="none" strike="noStrike" dirty="0">
                          <a:effectLst/>
                          <a:latin typeface="Calibri" panose="020F0502020204030204" pitchFamily="34" charset="0"/>
                          <a:cs typeface="Calibri" panose="020F0502020204030204" pitchFamily="34" charset="0"/>
                        </a:rPr>
                        <a:t>-25%</a:t>
                      </a:r>
                      <a:endParaRPr lang="sv-SE" sz="45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sv-SE" sz="4500" u="none" strike="noStrike" dirty="0">
                          <a:effectLst/>
                          <a:latin typeface="Calibri" panose="020F0502020204030204" pitchFamily="34" charset="0"/>
                          <a:cs typeface="Calibri" panose="020F0502020204030204" pitchFamily="34" charset="0"/>
                        </a:rPr>
                        <a:t>-50%</a:t>
                      </a:r>
                      <a:endParaRPr lang="sv-SE" sz="45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sv-SE" sz="4500" u="none" strike="noStrike" dirty="0">
                          <a:effectLst/>
                          <a:latin typeface="Calibri" panose="020F0502020204030204" pitchFamily="34" charset="0"/>
                          <a:cs typeface="Calibri" panose="020F0502020204030204" pitchFamily="34" charset="0"/>
                        </a:rPr>
                        <a:t>-75%</a:t>
                      </a:r>
                      <a:endParaRPr lang="sv-SE" sz="45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sv-SE" sz="4500" u="none" strike="noStrike" dirty="0">
                          <a:effectLst/>
                          <a:latin typeface="Calibri" panose="020F0502020204030204" pitchFamily="34" charset="0"/>
                          <a:cs typeface="Calibri" panose="020F0502020204030204" pitchFamily="34" charset="0"/>
                        </a:rPr>
                        <a:t>-100%</a:t>
                      </a:r>
                      <a:endParaRPr lang="sv-SE" sz="45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3584215428"/>
                  </a:ext>
                </a:extLst>
              </a:tr>
            </a:tbl>
          </a:graphicData>
        </a:graphic>
      </p:graphicFrame>
    </p:spTree>
    <p:extLst>
      <p:ext uri="{BB962C8B-B14F-4D97-AF65-F5344CB8AC3E}">
        <p14:creationId xmlns:p14="http://schemas.microsoft.com/office/powerpoint/2010/main" val="850532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p:cNvSpPr>
            <a:spLocks noGrp="1"/>
          </p:cNvSpPr>
          <p:nvPr>
            <p:ph type="body" idx="1"/>
          </p:nvPr>
        </p:nvSpPr>
        <p:spPr/>
        <p:txBody>
          <a:bodyPr>
            <a:normAutofit fontScale="85000" lnSpcReduction="20000"/>
          </a:bodyPr>
          <a:lstStyle/>
          <a:p>
            <a:endParaRPr lang="sv-SE"/>
          </a:p>
        </p:txBody>
      </p:sp>
      <p:sp>
        <p:nvSpPr>
          <p:cNvPr id="2" name="textruta 1"/>
          <p:cNvSpPr txBox="1"/>
          <p:nvPr/>
        </p:nvSpPr>
        <p:spPr>
          <a:xfrm>
            <a:off x="906011" y="872455"/>
            <a:ext cx="9555061" cy="861774"/>
          </a:xfrm>
          <a:prstGeom prst="rect">
            <a:avLst/>
          </a:prstGeom>
          <a:noFill/>
        </p:spPr>
        <p:txBody>
          <a:bodyPr wrap="square" rtlCol="0">
            <a:spAutoFit/>
          </a:bodyPr>
          <a:lstStyle/>
          <a:p>
            <a:r>
              <a:rPr lang="sv-SE" sz="5000" b="1" dirty="0">
                <a:solidFill>
                  <a:srgbClr val="0066CC"/>
                </a:solidFill>
                <a:latin typeface="Calibri" panose="020F0502020204030204" pitchFamily="34" charset="0"/>
                <a:cs typeface="Calibri" panose="020F0502020204030204" pitchFamily="34" charset="0"/>
              </a:rPr>
              <a:t>KONTROLL AV ANSÖKAN</a:t>
            </a:r>
          </a:p>
        </p:txBody>
      </p:sp>
      <p:sp>
        <p:nvSpPr>
          <p:cNvPr id="3" name="textruta 2"/>
          <p:cNvSpPr txBox="1"/>
          <p:nvPr/>
        </p:nvSpPr>
        <p:spPr>
          <a:xfrm>
            <a:off x="1723409" y="2045647"/>
            <a:ext cx="9731230" cy="3785652"/>
          </a:xfrm>
          <a:prstGeom prst="rect">
            <a:avLst/>
          </a:prstGeom>
          <a:noFill/>
        </p:spPr>
        <p:txBody>
          <a:bodyPr wrap="square" rtlCol="0">
            <a:spAutoFit/>
          </a:bodyPr>
          <a:lstStyle/>
          <a:p>
            <a:r>
              <a:rPr lang="sv-SE" sz="3000" dirty="0">
                <a:latin typeface="Calibri" panose="020F0502020204030204" pitchFamily="34" charset="0"/>
                <a:cs typeface="Calibri" panose="020F0502020204030204" pitchFamily="34" charset="0"/>
              </a:rPr>
              <a:t>- Föreningens närvarokort, som ligger till grund för ansökan.</a:t>
            </a:r>
            <a:br>
              <a:rPr lang="sv-SE" sz="3000" dirty="0">
                <a:latin typeface="Calibri" panose="020F0502020204030204" pitchFamily="34" charset="0"/>
                <a:cs typeface="Calibri" panose="020F0502020204030204" pitchFamily="34" charset="0"/>
              </a:rPr>
            </a:br>
            <a:r>
              <a:rPr lang="sv-SE" sz="3000" dirty="0">
                <a:latin typeface="Calibri" panose="020F0502020204030204" pitchFamily="34" charset="0"/>
                <a:cs typeface="Calibri" panose="020F0502020204030204" pitchFamily="34" charset="0"/>
              </a:rPr>
              <a:t>- medlemslista</a:t>
            </a:r>
            <a:br>
              <a:rPr lang="sv-SE" sz="3000" dirty="0">
                <a:latin typeface="Calibri" panose="020F0502020204030204" pitchFamily="34" charset="0"/>
                <a:cs typeface="Calibri" panose="020F0502020204030204" pitchFamily="34" charset="0"/>
              </a:rPr>
            </a:br>
            <a:r>
              <a:rPr lang="sv-SE" sz="3000" dirty="0">
                <a:latin typeface="Calibri" panose="020F0502020204030204" pitchFamily="34" charset="0"/>
                <a:cs typeface="Calibri" panose="020F0502020204030204" pitchFamily="34" charset="0"/>
              </a:rPr>
              <a:t>- stadgar</a:t>
            </a:r>
            <a:br>
              <a:rPr lang="sv-SE" sz="3000" dirty="0">
                <a:latin typeface="Calibri" panose="020F0502020204030204" pitchFamily="34" charset="0"/>
                <a:cs typeface="Calibri" panose="020F0502020204030204" pitchFamily="34" charset="0"/>
              </a:rPr>
            </a:br>
            <a:r>
              <a:rPr lang="sv-SE" sz="3000" dirty="0">
                <a:latin typeface="Calibri" panose="020F0502020204030204" pitchFamily="34" charset="0"/>
                <a:cs typeface="Calibri" panose="020F0502020204030204" pitchFamily="34" charset="0"/>
              </a:rPr>
              <a:t>- årsmötesprotokoll</a:t>
            </a:r>
            <a:br>
              <a:rPr lang="sv-SE" sz="3000" dirty="0">
                <a:latin typeface="Calibri" panose="020F0502020204030204" pitchFamily="34" charset="0"/>
                <a:cs typeface="Calibri" panose="020F0502020204030204" pitchFamily="34" charset="0"/>
              </a:rPr>
            </a:br>
            <a:r>
              <a:rPr lang="sv-SE" sz="3000" dirty="0">
                <a:latin typeface="Calibri" panose="020F0502020204030204" pitchFamily="34" charset="0"/>
                <a:cs typeface="Calibri" panose="020F0502020204030204" pitchFamily="34" charset="0"/>
              </a:rPr>
              <a:t>- verksamhetsberättelse</a:t>
            </a:r>
            <a:br>
              <a:rPr lang="sv-SE" sz="3000" dirty="0">
                <a:latin typeface="Calibri" panose="020F0502020204030204" pitchFamily="34" charset="0"/>
                <a:cs typeface="Calibri" panose="020F0502020204030204" pitchFamily="34" charset="0"/>
              </a:rPr>
            </a:br>
            <a:r>
              <a:rPr lang="sv-SE" sz="3000" dirty="0">
                <a:latin typeface="Calibri" panose="020F0502020204030204" pitchFamily="34" charset="0"/>
                <a:cs typeface="Calibri" panose="020F0502020204030204" pitchFamily="34" charset="0"/>
              </a:rPr>
              <a:t>- resultat- och balansräkning</a:t>
            </a:r>
            <a:br>
              <a:rPr lang="sv-SE" sz="3000" dirty="0">
                <a:latin typeface="Calibri" panose="020F0502020204030204" pitchFamily="34" charset="0"/>
                <a:cs typeface="Calibri" panose="020F0502020204030204" pitchFamily="34" charset="0"/>
              </a:rPr>
            </a:br>
            <a:r>
              <a:rPr lang="sv-SE" sz="3000" dirty="0">
                <a:latin typeface="Calibri" panose="020F0502020204030204" pitchFamily="34" charset="0"/>
                <a:cs typeface="Calibri" panose="020F0502020204030204" pitchFamily="34" charset="0"/>
              </a:rPr>
              <a:t>- revisionsberättelse</a:t>
            </a:r>
            <a:br>
              <a:rPr lang="sv-SE" sz="3000" dirty="0"/>
            </a:br>
            <a:endParaRPr lang="sv-SE" sz="3000" dirty="0"/>
          </a:p>
        </p:txBody>
      </p:sp>
    </p:spTree>
    <p:extLst>
      <p:ext uri="{BB962C8B-B14F-4D97-AF65-F5344CB8AC3E}">
        <p14:creationId xmlns:p14="http://schemas.microsoft.com/office/powerpoint/2010/main" val="1367256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4985CDF3-4744-49C0-802B-3A0D2C37F428}"/>
              </a:ext>
            </a:extLst>
          </p:cNvPr>
          <p:cNvSpPr/>
          <p:nvPr/>
        </p:nvSpPr>
        <p:spPr>
          <a:xfrm>
            <a:off x="2130804" y="1347647"/>
            <a:ext cx="6174297" cy="455986"/>
          </a:xfrm>
          <a:prstGeom prst="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F77B46AD-299F-492B-9C1E-6C35BC95DAFD}"/>
              </a:ext>
            </a:extLst>
          </p:cNvPr>
          <p:cNvSpPr>
            <a:spLocks noGrp="1"/>
          </p:cNvSpPr>
          <p:nvPr>
            <p:ph type="title"/>
          </p:nvPr>
        </p:nvSpPr>
        <p:spPr>
          <a:xfrm>
            <a:off x="1487488" y="488521"/>
            <a:ext cx="10177131" cy="601124"/>
          </a:xfrm>
        </p:spPr>
        <p:txBody>
          <a:bodyPr>
            <a:normAutofit fontScale="90000"/>
          </a:bodyPr>
          <a:lstStyle/>
          <a:p>
            <a:r>
              <a:rPr lang="sv-SE" sz="5600" b="1" dirty="0">
                <a:solidFill>
                  <a:srgbClr val="0066CC"/>
                </a:solidFill>
                <a:latin typeface="Calibri" panose="020F0502020204030204" pitchFamily="34" charset="0"/>
                <a:cs typeface="Calibri" panose="020F0502020204030204" pitchFamily="34" charset="0"/>
              </a:rPr>
              <a:t>KONTROLL AV ANSÖKAN</a:t>
            </a:r>
            <a:br>
              <a:rPr lang="sv-SE" dirty="0">
                <a:solidFill>
                  <a:srgbClr val="FF0000"/>
                </a:solidFill>
              </a:rPr>
            </a:br>
            <a:endParaRPr lang="sv-SE" dirty="0"/>
          </a:p>
        </p:txBody>
      </p:sp>
      <p:sp>
        <p:nvSpPr>
          <p:cNvPr id="3" name="Platshållare för text 2">
            <a:extLst>
              <a:ext uri="{FF2B5EF4-FFF2-40B4-BE49-F238E27FC236}">
                <a16:creationId xmlns:a16="http://schemas.microsoft.com/office/drawing/2014/main" id="{BA8BA710-F711-47ED-8925-3A96D2EF396F}"/>
              </a:ext>
            </a:extLst>
          </p:cNvPr>
          <p:cNvSpPr>
            <a:spLocks noGrp="1"/>
          </p:cNvSpPr>
          <p:nvPr>
            <p:ph type="body" sz="quarter" idx="10"/>
          </p:nvPr>
        </p:nvSpPr>
        <p:spPr>
          <a:xfrm>
            <a:off x="1559496" y="1268761"/>
            <a:ext cx="10529361" cy="4842716"/>
          </a:xfrm>
        </p:spPr>
        <p:txBody>
          <a:bodyPr>
            <a:noAutofit/>
          </a:bodyPr>
          <a:lstStyle/>
          <a:p>
            <a:pPr marL="0" indent="0">
              <a:buNone/>
            </a:pPr>
            <a:r>
              <a:rPr lang="sv-SE" sz="2800" b="1" dirty="0"/>
              <a:t>Riksidrottsförbundets stadgar: 8 kap, §5</a:t>
            </a:r>
          </a:p>
          <a:p>
            <a:pPr marL="0" indent="0">
              <a:buNone/>
            </a:pPr>
            <a:r>
              <a:rPr lang="sv-SE" sz="2400" dirty="0"/>
              <a:t>Förening ska:</a:t>
            </a:r>
          </a:p>
          <a:p>
            <a:pPr marL="0" indent="0">
              <a:buNone/>
            </a:pPr>
            <a:r>
              <a:rPr lang="sv-SE" sz="2400" dirty="0"/>
              <a:t>3. på begäran av RS eller vederbörande SF-, SDF- eller DF-styrelse ställa föreningens handlingar till förfogande, samt lämna av dessa organ begärda uppgifter,</a:t>
            </a:r>
          </a:p>
          <a:p>
            <a:pPr marL="0" indent="0">
              <a:buNone/>
            </a:pPr>
            <a:r>
              <a:rPr lang="sv-SE" sz="2400" dirty="0"/>
              <a:t>4. </a:t>
            </a:r>
            <a:r>
              <a:rPr lang="sv-SE" sz="2400" dirty="0">
                <a:highlight>
                  <a:srgbClr val="FFFF00"/>
                </a:highlight>
              </a:rPr>
              <a:t>föra räkenskaper</a:t>
            </a:r>
            <a:r>
              <a:rPr lang="sv-SE" sz="2400" dirty="0"/>
              <a:t> och upprätta </a:t>
            </a:r>
            <a:r>
              <a:rPr lang="sv-SE" sz="2400" dirty="0">
                <a:highlight>
                  <a:srgbClr val="FFFF00"/>
                </a:highlight>
              </a:rPr>
              <a:t>verksamhetsberättelse</a:t>
            </a:r>
            <a:r>
              <a:rPr lang="sv-SE" sz="2400" dirty="0"/>
              <a:t> med </a:t>
            </a:r>
            <a:r>
              <a:rPr lang="sv-SE" sz="2400" dirty="0">
                <a:highlight>
                  <a:srgbClr val="FFFF00"/>
                </a:highlight>
              </a:rPr>
              <a:t>resultat och balansräkning</a:t>
            </a:r>
            <a:r>
              <a:rPr lang="sv-SE" sz="2400" dirty="0"/>
              <a:t>, föra protokoll vid årsmöten, andra föreningsmöten och styrelsens sammanträden samt föra </a:t>
            </a:r>
            <a:r>
              <a:rPr lang="sv-SE" sz="2400" dirty="0">
                <a:highlight>
                  <a:srgbClr val="FFFF00"/>
                </a:highlight>
              </a:rPr>
              <a:t>medlemsförteckning</a:t>
            </a:r>
            <a:r>
              <a:rPr lang="sv-SE" sz="2400" dirty="0"/>
              <a:t>,</a:t>
            </a:r>
          </a:p>
          <a:p>
            <a:pPr marL="0" indent="0">
              <a:buNone/>
            </a:pPr>
            <a:r>
              <a:rPr lang="sv-SE" sz="2400" dirty="0"/>
              <a:t>5. </a:t>
            </a:r>
            <a:r>
              <a:rPr lang="sv-SE" sz="2400" dirty="0">
                <a:highlight>
                  <a:srgbClr val="FFFF00"/>
                </a:highlight>
              </a:rPr>
              <a:t>hålla årsmöte</a:t>
            </a:r>
            <a:r>
              <a:rPr lang="sv-SE" sz="2400" dirty="0"/>
              <a:t> och härvid, efter </a:t>
            </a:r>
            <a:r>
              <a:rPr lang="sv-SE" sz="2400" dirty="0">
                <a:highlight>
                  <a:srgbClr val="FFFF00"/>
                </a:highlight>
              </a:rPr>
              <a:t>verkställd revision</a:t>
            </a:r>
            <a:r>
              <a:rPr lang="sv-SE" sz="2400" dirty="0"/>
              <a:t>, besluta om ansvarsfrihet för styrelsens förvaltning, </a:t>
            </a:r>
          </a:p>
        </p:txBody>
      </p:sp>
      <p:sp>
        <p:nvSpPr>
          <p:cNvPr id="4" name="Platshållare för text 3">
            <a:extLst>
              <a:ext uri="{FF2B5EF4-FFF2-40B4-BE49-F238E27FC236}">
                <a16:creationId xmlns:a16="http://schemas.microsoft.com/office/drawing/2014/main" id="{FD630600-AAEF-49FF-A780-840321C6550A}"/>
              </a:ext>
            </a:extLst>
          </p:cNvPr>
          <p:cNvSpPr>
            <a:spLocks noGrp="1"/>
          </p:cNvSpPr>
          <p:nvPr>
            <p:ph type="body" idx="1"/>
          </p:nvPr>
        </p:nvSpPr>
        <p:spPr/>
        <p:txBody>
          <a:bodyPr>
            <a:normAutofit fontScale="85000" lnSpcReduction="20000"/>
          </a:bodyPr>
          <a:lstStyle/>
          <a:p>
            <a:endParaRPr lang="sv-SE"/>
          </a:p>
        </p:txBody>
      </p:sp>
    </p:spTree>
    <p:extLst>
      <p:ext uri="{BB962C8B-B14F-4D97-AF65-F5344CB8AC3E}">
        <p14:creationId xmlns:p14="http://schemas.microsoft.com/office/powerpoint/2010/main" val="636021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5E962745-AA47-4945-B94F-FD5B5E16912C}"/>
              </a:ext>
            </a:extLst>
          </p:cNvPr>
          <p:cNvSpPr>
            <a:spLocks noGrp="1"/>
          </p:cNvSpPr>
          <p:nvPr>
            <p:ph type="body" sz="quarter" idx="10"/>
          </p:nvPr>
        </p:nvSpPr>
        <p:spPr>
          <a:xfrm>
            <a:off x="1343472" y="486542"/>
            <a:ext cx="9985109" cy="936104"/>
          </a:xfrm>
        </p:spPr>
        <p:txBody>
          <a:bodyPr/>
          <a:lstStyle/>
          <a:p>
            <a:pPr marL="22325" indent="0">
              <a:buNone/>
            </a:pPr>
            <a:r>
              <a:rPr lang="sv-SE" sz="4000" b="1" dirty="0">
                <a:solidFill>
                  <a:srgbClr val="0066CC"/>
                </a:solidFill>
              </a:rPr>
              <a:t>Personnummer för både deltagare och ledare</a:t>
            </a:r>
          </a:p>
          <a:p>
            <a:pPr marL="22325" indent="0">
              <a:buNone/>
            </a:pPr>
            <a:endParaRPr lang="sv-SE" dirty="0"/>
          </a:p>
          <a:p>
            <a:pPr marL="22325" indent="0">
              <a:buNone/>
            </a:pPr>
            <a:br>
              <a:rPr lang="sv-SE" dirty="0"/>
            </a:br>
            <a:endParaRPr lang="sv-SE" dirty="0"/>
          </a:p>
        </p:txBody>
      </p:sp>
      <p:sp>
        <p:nvSpPr>
          <p:cNvPr id="4" name="Platshållare för text 3">
            <a:extLst>
              <a:ext uri="{FF2B5EF4-FFF2-40B4-BE49-F238E27FC236}">
                <a16:creationId xmlns:a16="http://schemas.microsoft.com/office/drawing/2014/main" id="{13253B55-54DA-41C1-8014-8569EB064001}"/>
              </a:ext>
            </a:extLst>
          </p:cNvPr>
          <p:cNvSpPr>
            <a:spLocks noGrp="1"/>
          </p:cNvSpPr>
          <p:nvPr>
            <p:ph type="body" idx="1"/>
          </p:nvPr>
        </p:nvSpPr>
        <p:spPr/>
        <p:txBody>
          <a:bodyPr/>
          <a:lstStyle/>
          <a:p>
            <a:endParaRPr lang="sv-SE"/>
          </a:p>
        </p:txBody>
      </p:sp>
      <p:sp>
        <p:nvSpPr>
          <p:cNvPr id="5" name="Rektangel 4">
            <a:extLst>
              <a:ext uri="{FF2B5EF4-FFF2-40B4-BE49-F238E27FC236}">
                <a16:creationId xmlns:a16="http://schemas.microsoft.com/office/drawing/2014/main" id="{22FE5A98-80FA-4D42-98B2-BD21246AFA7D}"/>
              </a:ext>
            </a:extLst>
          </p:cNvPr>
          <p:cNvSpPr/>
          <p:nvPr/>
        </p:nvSpPr>
        <p:spPr bwMode="auto">
          <a:xfrm>
            <a:off x="5714979" y="4018914"/>
            <a:ext cx="5904656" cy="2352544"/>
          </a:xfrm>
          <a:prstGeom prst="rect">
            <a:avLst/>
          </a:prstGeom>
          <a:noFill/>
          <a:ln w="1111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a:ln>
                <a:noFill/>
              </a:ln>
              <a:solidFill>
                <a:srgbClr val="000000"/>
              </a:solidFill>
              <a:effectLst/>
              <a:latin typeface="Arial" charset="0"/>
              <a:ea typeface="ヒラギノ角ゴ ProN W3" charset="0"/>
              <a:cs typeface="ヒラギノ角ゴ ProN W3" charset="0"/>
              <a:sym typeface="Arial" charset="0"/>
            </a:endParaRPr>
          </a:p>
        </p:txBody>
      </p:sp>
      <p:sp>
        <p:nvSpPr>
          <p:cNvPr id="6" name="textruta 5">
            <a:extLst>
              <a:ext uri="{FF2B5EF4-FFF2-40B4-BE49-F238E27FC236}">
                <a16:creationId xmlns:a16="http://schemas.microsoft.com/office/drawing/2014/main" id="{FF77BC1E-28A3-4FDB-BCAF-A64B6373942F}"/>
              </a:ext>
            </a:extLst>
          </p:cNvPr>
          <p:cNvSpPr txBox="1"/>
          <p:nvPr/>
        </p:nvSpPr>
        <p:spPr>
          <a:xfrm>
            <a:off x="5894797" y="4221088"/>
            <a:ext cx="5574663" cy="2492990"/>
          </a:xfrm>
          <a:prstGeom prst="rect">
            <a:avLst/>
          </a:prstGeom>
          <a:noFill/>
        </p:spPr>
        <p:txBody>
          <a:bodyPr wrap="square" rtlCol="0">
            <a:spAutoFit/>
          </a:bodyPr>
          <a:lstStyle/>
          <a:p>
            <a:pPr marL="22325" indent="0">
              <a:buNone/>
            </a:pPr>
            <a:r>
              <a:rPr lang="sv-SE" sz="2000" i="1" dirty="0">
                <a:latin typeface="Calibri" panose="020F0502020204030204" pitchFamily="34" charset="0"/>
                <a:cs typeface="Calibri" panose="020F0502020204030204" pitchFamily="34" charset="0"/>
              </a:rPr>
              <a:t>Förordningen (1999:1177)</a:t>
            </a:r>
          </a:p>
          <a:p>
            <a:pPr marL="22325" indent="0">
              <a:buNone/>
            </a:pPr>
            <a:r>
              <a:rPr lang="sv-SE" sz="2400" b="1" dirty="0">
                <a:latin typeface="Calibri" panose="020F0502020204030204" pitchFamily="34" charset="0"/>
                <a:cs typeface="Calibri" panose="020F0502020204030204" pitchFamily="34" charset="0"/>
              </a:rPr>
              <a:t>Behandling av personnummer</a:t>
            </a:r>
          </a:p>
          <a:p>
            <a:r>
              <a:rPr lang="sv-SE" sz="2400" b="1" dirty="0">
                <a:latin typeface="Calibri" panose="020F0502020204030204" pitchFamily="34" charset="0"/>
                <a:cs typeface="Calibri" panose="020F0502020204030204" pitchFamily="34" charset="0"/>
              </a:rPr>
              <a:t>6 a §</a:t>
            </a:r>
            <a:r>
              <a:rPr lang="sv-SE" sz="2400" dirty="0">
                <a:latin typeface="Calibri" panose="020F0502020204030204" pitchFamily="34" charset="0"/>
                <a:cs typeface="Calibri" panose="020F0502020204030204" pitchFamily="34" charset="0"/>
              </a:rPr>
              <a:t>    Personnummer får behandlas för prövning och kontroll av statsbidrag enligt denna förordning.</a:t>
            </a:r>
            <a:br>
              <a:rPr lang="sv-SE" dirty="0"/>
            </a:br>
            <a:endParaRPr lang="sv-SE" dirty="0"/>
          </a:p>
          <a:p>
            <a:endParaRPr lang="sv-SE" dirty="0"/>
          </a:p>
        </p:txBody>
      </p:sp>
      <p:sp>
        <p:nvSpPr>
          <p:cNvPr id="7" name="Rektangel 6">
            <a:extLst>
              <a:ext uri="{FF2B5EF4-FFF2-40B4-BE49-F238E27FC236}">
                <a16:creationId xmlns:a16="http://schemas.microsoft.com/office/drawing/2014/main" id="{03518476-4EAF-4294-B42E-1F6D811FF35D}"/>
              </a:ext>
            </a:extLst>
          </p:cNvPr>
          <p:cNvSpPr/>
          <p:nvPr/>
        </p:nvSpPr>
        <p:spPr bwMode="auto">
          <a:xfrm>
            <a:off x="839957" y="1503171"/>
            <a:ext cx="5904656" cy="2352544"/>
          </a:xfrm>
          <a:prstGeom prst="rect">
            <a:avLst/>
          </a:prstGeom>
          <a:noFill/>
          <a:ln w="111125" cap="flat" cmpd="sng" algn="ctr">
            <a:solidFill>
              <a:srgbClr val="FFC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a:ln>
                <a:noFill/>
              </a:ln>
              <a:solidFill>
                <a:srgbClr val="000000"/>
              </a:solidFill>
              <a:effectLst/>
              <a:latin typeface="Arial" charset="0"/>
              <a:ea typeface="ヒラギノ角ゴ ProN W3" charset="0"/>
              <a:cs typeface="ヒラギノ角ゴ ProN W3" charset="0"/>
              <a:sym typeface="Arial" charset="0"/>
            </a:endParaRPr>
          </a:p>
        </p:txBody>
      </p:sp>
      <p:sp>
        <p:nvSpPr>
          <p:cNvPr id="8" name="textruta 7">
            <a:extLst>
              <a:ext uri="{FF2B5EF4-FFF2-40B4-BE49-F238E27FC236}">
                <a16:creationId xmlns:a16="http://schemas.microsoft.com/office/drawing/2014/main" id="{3ABB57F3-D378-49A6-8930-6FBA3BEEA9AD}"/>
              </a:ext>
            </a:extLst>
          </p:cNvPr>
          <p:cNvSpPr txBox="1"/>
          <p:nvPr/>
        </p:nvSpPr>
        <p:spPr>
          <a:xfrm>
            <a:off x="1127989" y="1572832"/>
            <a:ext cx="5616624" cy="2246769"/>
          </a:xfrm>
          <a:prstGeom prst="rect">
            <a:avLst/>
          </a:prstGeom>
          <a:noFill/>
        </p:spPr>
        <p:txBody>
          <a:bodyPr wrap="square" rtlCol="0">
            <a:spAutoFit/>
          </a:bodyPr>
          <a:lstStyle/>
          <a:p>
            <a:r>
              <a:rPr lang="sv-SE" sz="2000" i="1" dirty="0">
                <a:latin typeface="Calibri" panose="020F0502020204030204" pitchFamily="34" charset="0"/>
                <a:cs typeface="Calibri" panose="020F0502020204030204" pitchFamily="34" charset="0"/>
              </a:rPr>
              <a:t>LOK-stödsföreskrifterna</a:t>
            </a:r>
            <a:br>
              <a:rPr lang="sv-SE" sz="2000" dirty="0">
                <a:latin typeface="Calibri" panose="020F0502020204030204" pitchFamily="34" charset="0"/>
                <a:cs typeface="Calibri" panose="020F0502020204030204" pitchFamily="34" charset="0"/>
              </a:rPr>
            </a:br>
            <a:r>
              <a:rPr lang="sv-SE" sz="2400" b="1" dirty="0">
                <a:latin typeface="Calibri" panose="020F0502020204030204" pitchFamily="34" charset="0"/>
                <a:cs typeface="Calibri" panose="020F0502020204030204" pitchFamily="34" charset="0"/>
              </a:rPr>
              <a:t>§7 </a:t>
            </a:r>
            <a:r>
              <a:rPr lang="sv-SE" sz="2400" dirty="0">
                <a:latin typeface="Calibri" panose="020F0502020204030204" pitchFamily="34" charset="0"/>
                <a:cs typeface="Calibri" panose="020F0502020204030204" pitchFamily="34" charset="0"/>
              </a:rPr>
              <a:t>Föreningen är skyldig att löpande upprätta redovisning av föreningens gruppaktiviteter med uppgift om…deltagarnas och ledarnas namn, </a:t>
            </a:r>
            <a:r>
              <a:rPr lang="sv-SE" sz="2400" b="1" dirty="0">
                <a:latin typeface="Calibri" panose="020F0502020204030204" pitchFamily="34" charset="0"/>
                <a:cs typeface="Calibri" panose="020F0502020204030204" pitchFamily="34" charset="0"/>
              </a:rPr>
              <a:t>personnummer</a:t>
            </a:r>
            <a:r>
              <a:rPr lang="sv-SE" sz="2400" dirty="0">
                <a:latin typeface="Calibri" panose="020F0502020204030204" pitchFamily="34" charset="0"/>
                <a:cs typeface="Calibri" panose="020F0502020204030204" pitchFamily="34" charset="0"/>
              </a:rPr>
              <a:t>, kön…</a:t>
            </a:r>
          </a:p>
        </p:txBody>
      </p:sp>
    </p:spTree>
    <p:extLst>
      <p:ext uri="{BB962C8B-B14F-4D97-AF65-F5344CB8AC3E}">
        <p14:creationId xmlns:p14="http://schemas.microsoft.com/office/powerpoint/2010/main" val="4200729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D91BAE8F-E111-4DC6-92E0-617812449083}"/>
              </a:ext>
            </a:extLst>
          </p:cNvPr>
          <p:cNvSpPr>
            <a:spLocks noGrp="1"/>
          </p:cNvSpPr>
          <p:nvPr>
            <p:ph type="body" sz="quarter" idx="10"/>
          </p:nvPr>
        </p:nvSpPr>
        <p:spPr>
          <a:xfrm>
            <a:off x="1343472" y="908720"/>
            <a:ext cx="9985109" cy="4968552"/>
          </a:xfrm>
        </p:spPr>
        <p:txBody>
          <a:bodyPr/>
          <a:lstStyle/>
          <a:p>
            <a:r>
              <a:rPr lang="sv-SE" sz="3000" dirty="0"/>
              <a:t>På vilket sätt kan en förening samverka med en kommersiella anläggningen och samtidigt ha möjlighet att söka LOK-stöd? </a:t>
            </a:r>
            <a:br>
              <a:rPr lang="sv-SE" sz="3000" dirty="0"/>
            </a:br>
            <a:endParaRPr lang="sv-SE" sz="3000" dirty="0"/>
          </a:p>
          <a:p>
            <a:pPr marL="22325" indent="0">
              <a:buNone/>
            </a:pPr>
            <a:endParaRPr lang="sv-SE" dirty="0"/>
          </a:p>
        </p:txBody>
      </p:sp>
    </p:spTree>
    <p:extLst>
      <p:ext uri="{BB962C8B-B14F-4D97-AF65-F5344CB8AC3E}">
        <p14:creationId xmlns:p14="http://schemas.microsoft.com/office/powerpoint/2010/main" val="199121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A5E8498E-8184-47A5-BF28-CB7E60925855}"/>
              </a:ext>
            </a:extLst>
          </p:cNvPr>
          <p:cNvSpPr>
            <a:spLocks noGrp="1"/>
          </p:cNvSpPr>
          <p:nvPr>
            <p:ph type="body" sz="quarter" idx="10"/>
          </p:nvPr>
        </p:nvSpPr>
        <p:spPr>
          <a:xfrm>
            <a:off x="1487488" y="1340768"/>
            <a:ext cx="10393157" cy="4320480"/>
          </a:xfrm>
        </p:spPr>
        <p:txBody>
          <a:bodyPr/>
          <a:lstStyle/>
          <a:p>
            <a:pPr marL="22325" indent="0">
              <a:buNone/>
            </a:pPr>
            <a:r>
              <a:rPr lang="sv-SE" sz="5000" b="1" dirty="0">
                <a:solidFill>
                  <a:srgbClr val="0070C0"/>
                </a:solidFill>
              </a:rPr>
              <a:t>”LOK-STÖD UTGÅR FÖR IDROTTSLIG VERKSAMHET </a:t>
            </a:r>
            <a:r>
              <a:rPr lang="sv-SE" sz="5000" b="1" dirty="0">
                <a:solidFill>
                  <a:srgbClr val="00B0F0"/>
                </a:solidFill>
              </a:rPr>
              <a:t>SOM FÖRENINGEN BEDRIVER OCH ANSVARAR FÖR”</a:t>
            </a:r>
          </a:p>
        </p:txBody>
      </p:sp>
      <p:sp>
        <p:nvSpPr>
          <p:cNvPr id="4" name="Platshållare för text 3">
            <a:extLst>
              <a:ext uri="{FF2B5EF4-FFF2-40B4-BE49-F238E27FC236}">
                <a16:creationId xmlns:a16="http://schemas.microsoft.com/office/drawing/2014/main" id="{06787725-29F0-484E-8BEC-AB414E1B7F8B}"/>
              </a:ext>
            </a:extLst>
          </p:cNvPr>
          <p:cNvSpPr>
            <a:spLocks noGrp="1"/>
          </p:cNvSpPr>
          <p:nvPr>
            <p:ph type="body" idx="1"/>
          </p:nvPr>
        </p:nvSpPr>
        <p:spPr/>
        <p:txBody>
          <a:bodyPr/>
          <a:lstStyle/>
          <a:p>
            <a:endParaRPr lang="sv-SE"/>
          </a:p>
        </p:txBody>
      </p:sp>
    </p:spTree>
    <p:extLst>
      <p:ext uri="{BB962C8B-B14F-4D97-AF65-F5344CB8AC3E}">
        <p14:creationId xmlns:p14="http://schemas.microsoft.com/office/powerpoint/2010/main" val="471125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CB26826D-CE95-4AB4-8C9B-EA4B3FF4A7C1}"/>
              </a:ext>
            </a:extLst>
          </p:cNvPr>
          <p:cNvSpPr/>
          <p:nvPr/>
        </p:nvSpPr>
        <p:spPr bwMode="auto">
          <a:xfrm>
            <a:off x="1703512" y="476672"/>
            <a:ext cx="9793088" cy="3096344"/>
          </a:xfrm>
          <a:prstGeom prst="rect">
            <a:avLst/>
          </a:prstGeom>
          <a:solidFill>
            <a:srgbClr val="C7EAFB"/>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sv-SE" sz="1800" b="0" i="0" u="none" strike="noStrike" cap="none" normalizeH="0" baseline="0">
              <a:ln>
                <a:noFill/>
              </a:ln>
              <a:solidFill>
                <a:srgbClr val="000000"/>
              </a:solidFill>
              <a:effectLst/>
              <a:latin typeface="Arial" charset="0"/>
              <a:ea typeface="ヒラギノ角ゴ ProN W3" charset="0"/>
              <a:cs typeface="ヒラギノ角ゴ ProN W3" charset="0"/>
              <a:sym typeface="Arial" charset="0"/>
            </a:endParaRPr>
          </a:p>
        </p:txBody>
      </p:sp>
      <p:sp>
        <p:nvSpPr>
          <p:cNvPr id="3" name="Platshållare för text 2">
            <a:extLst>
              <a:ext uri="{FF2B5EF4-FFF2-40B4-BE49-F238E27FC236}">
                <a16:creationId xmlns:a16="http://schemas.microsoft.com/office/drawing/2014/main" id="{2A9CC62B-EE95-464B-B2DB-DCA201EDFF8E}"/>
              </a:ext>
            </a:extLst>
          </p:cNvPr>
          <p:cNvSpPr>
            <a:spLocks noGrp="1"/>
          </p:cNvSpPr>
          <p:nvPr>
            <p:ph type="body" sz="quarter" idx="10"/>
          </p:nvPr>
        </p:nvSpPr>
        <p:spPr>
          <a:xfrm>
            <a:off x="1703512" y="404664"/>
            <a:ext cx="9937103" cy="5808928"/>
          </a:xfrm>
        </p:spPr>
        <p:txBody>
          <a:bodyPr/>
          <a:lstStyle/>
          <a:p>
            <a:pPr marL="22325" indent="0">
              <a:buNone/>
            </a:pPr>
            <a:r>
              <a:rPr lang="sv-SE" sz="2400" dirty="0"/>
              <a:t>En förening måste på ett aktivt sätt delta i utförande och genomförande.</a:t>
            </a:r>
            <a:br>
              <a:rPr lang="sv-SE" sz="2400" dirty="0"/>
            </a:br>
            <a:r>
              <a:rPr lang="sv-SE" sz="2400" dirty="0"/>
              <a:t>Det kan handla om att</a:t>
            </a:r>
          </a:p>
          <a:p>
            <a:pPr>
              <a:buFont typeface="Arial" panose="020B0604020202020204" pitchFamily="34" charset="0"/>
              <a:buChar char="•"/>
            </a:pPr>
            <a:r>
              <a:rPr lang="sv-SE" sz="2400" dirty="0"/>
              <a:t>äga/arrendera/hyra/låna en anläggning/plats att bedriva verksamheten på</a:t>
            </a:r>
          </a:p>
          <a:p>
            <a:pPr>
              <a:buFont typeface="Arial" panose="020B0604020202020204" pitchFamily="34" charset="0"/>
              <a:buChar char="•"/>
            </a:pPr>
            <a:r>
              <a:rPr lang="sv-SE" sz="2400" dirty="0"/>
              <a:t>att tillhandahålla för verksamheten nödvändigt material </a:t>
            </a:r>
          </a:p>
          <a:p>
            <a:pPr>
              <a:buFont typeface="Arial" panose="020B0604020202020204" pitchFamily="34" charset="0"/>
              <a:buChar char="•"/>
            </a:pPr>
            <a:r>
              <a:rPr lang="sv-SE" sz="2400" dirty="0"/>
              <a:t>att engagera ledare för verksamheten </a:t>
            </a:r>
          </a:p>
          <a:p>
            <a:pPr>
              <a:buFont typeface="Arial" panose="020B0604020202020204" pitchFamily="34" charset="0"/>
              <a:buChar char="•"/>
            </a:pPr>
            <a:r>
              <a:rPr lang="sv-SE" sz="2400" dirty="0"/>
              <a:t>att övergripande planera verksamheten</a:t>
            </a:r>
          </a:p>
          <a:p>
            <a:pPr marL="22325" indent="0">
              <a:buNone/>
            </a:pPr>
            <a:r>
              <a:rPr lang="sv-SE" sz="2400" dirty="0"/>
              <a:t>Om detta sker genom ett enda avtal som innebär att en och samma utomstående tillhandahåller alla eller en övervägande del av nödvändiga beståndsdelar och kompetenser och i övrigt handhar all eller en övervägande del av den praktiska organiseringen av verksamheten och dess genomförande kan det svårligen ses som att föreningen bedriver och ansvarar för verksamheten, även om föreningen visserligen betalar för den.</a:t>
            </a:r>
          </a:p>
        </p:txBody>
      </p:sp>
    </p:spTree>
    <p:extLst>
      <p:ext uri="{BB962C8B-B14F-4D97-AF65-F5344CB8AC3E}">
        <p14:creationId xmlns:p14="http://schemas.microsoft.com/office/powerpoint/2010/main" val="2665585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0"/>
          </p:nvPr>
        </p:nvSpPr>
        <p:spPr>
          <a:xfrm>
            <a:off x="1968759" y="1968758"/>
            <a:ext cx="9407828" cy="3692489"/>
          </a:xfrm>
        </p:spPr>
        <p:txBody>
          <a:bodyPr>
            <a:normAutofit/>
          </a:bodyPr>
          <a:lstStyle/>
          <a:p>
            <a:pPr marL="0" indent="0">
              <a:buNone/>
            </a:pPr>
            <a:r>
              <a:rPr lang="sv-SE" sz="5000" b="1" dirty="0">
                <a:solidFill>
                  <a:srgbClr val="0070C0"/>
                </a:solidFill>
              </a:rPr>
              <a:t>”VERKSAMHET SOM FÖRENINGEN BEDRIVER OCH ANSVARAR FÖR”</a:t>
            </a:r>
          </a:p>
        </p:txBody>
      </p:sp>
      <p:sp>
        <p:nvSpPr>
          <p:cNvPr id="4" name="Platshållare för text 3"/>
          <p:cNvSpPr>
            <a:spLocks noGrp="1"/>
          </p:cNvSpPr>
          <p:nvPr>
            <p:ph type="body" idx="1"/>
          </p:nvPr>
        </p:nvSpPr>
        <p:spPr/>
        <p:txBody>
          <a:bodyPr>
            <a:normAutofit fontScale="85000" lnSpcReduction="20000"/>
          </a:bodyPr>
          <a:lstStyle/>
          <a:p>
            <a:endParaRPr lang="sv-SE"/>
          </a:p>
        </p:txBody>
      </p:sp>
    </p:spTree>
    <p:extLst>
      <p:ext uri="{BB962C8B-B14F-4D97-AF65-F5344CB8AC3E}">
        <p14:creationId xmlns:p14="http://schemas.microsoft.com/office/powerpoint/2010/main" val="1334462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899C78BC-7D3D-49C5-B712-8D9DCC991910}"/>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61171" y="476672"/>
            <a:ext cx="4723296" cy="5036490"/>
          </a:xfrm>
          <a:prstGeom prst="rect">
            <a:avLst/>
          </a:prstGeom>
        </p:spPr>
      </p:pic>
      <p:sp>
        <p:nvSpPr>
          <p:cNvPr id="6" name="textruta 5">
            <a:extLst>
              <a:ext uri="{FF2B5EF4-FFF2-40B4-BE49-F238E27FC236}">
                <a16:creationId xmlns:a16="http://schemas.microsoft.com/office/drawing/2014/main" id="{75ABE20A-58B5-4A9F-A9AD-DA40D5FA078D}"/>
              </a:ext>
            </a:extLst>
          </p:cNvPr>
          <p:cNvSpPr txBox="1"/>
          <p:nvPr/>
        </p:nvSpPr>
        <p:spPr>
          <a:xfrm>
            <a:off x="1847528" y="2767280"/>
            <a:ext cx="2944536" cy="1323439"/>
          </a:xfrm>
          <a:prstGeom prst="rect">
            <a:avLst/>
          </a:prstGeom>
          <a:noFill/>
        </p:spPr>
        <p:txBody>
          <a:bodyPr wrap="square" rtlCol="0">
            <a:spAutoFit/>
          </a:bodyPr>
          <a:lstStyle/>
          <a:p>
            <a:r>
              <a:rPr lang="sv-SE" sz="4000" b="1" dirty="0">
                <a:solidFill>
                  <a:schemeClr val="bg1"/>
                </a:solidFill>
                <a:latin typeface="Calibri" panose="020F0502020204030204" pitchFamily="34" charset="0"/>
                <a:cs typeface="Calibri" panose="020F0502020204030204" pitchFamily="34" charset="0"/>
              </a:rPr>
              <a:t>KLÄTTER-</a:t>
            </a:r>
            <a:br>
              <a:rPr lang="sv-SE" sz="4000" b="1" dirty="0">
                <a:solidFill>
                  <a:schemeClr val="bg1"/>
                </a:solidFill>
                <a:latin typeface="Calibri" panose="020F0502020204030204" pitchFamily="34" charset="0"/>
                <a:cs typeface="Calibri" panose="020F0502020204030204" pitchFamily="34" charset="0"/>
              </a:rPr>
            </a:br>
            <a:r>
              <a:rPr lang="sv-SE" sz="4000" b="1" dirty="0">
                <a:solidFill>
                  <a:schemeClr val="bg1"/>
                </a:solidFill>
                <a:latin typeface="Calibri" panose="020F0502020204030204" pitchFamily="34" charset="0"/>
                <a:cs typeface="Calibri" panose="020F0502020204030204" pitchFamily="34" charset="0"/>
              </a:rPr>
              <a:t>CENTER</a:t>
            </a:r>
          </a:p>
        </p:txBody>
      </p:sp>
      <p:pic>
        <p:nvPicPr>
          <p:cNvPr id="8" name="Bildobjekt 7">
            <a:extLst>
              <a:ext uri="{FF2B5EF4-FFF2-40B4-BE49-F238E27FC236}">
                <a16:creationId xmlns:a16="http://schemas.microsoft.com/office/drawing/2014/main" id="{65696D55-99D8-4D88-A37C-2E8444F36AF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240016" y="4583580"/>
            <a:ext cx="1913127" cy="1913127"/>
          </a:xfrm>
          <a:prstGeom prst="rect">
            <a:avLst/>
          </a:prstGeom>
        </p:spPr>
      </p:pic>
      <p:pic>
        <p:nvPicPr>
          <p:cNvPr id="1026" name="Picture 2" descr="Bildresultat för göteborg klätterklubb">
            <a:hlinkClick r:id="rId4"/>
            <a:extLst>
              <a:ext uri="{FF2B5EF4-FFF2-40B4-BE49-F238E27FC236}">
                <a16:creationId xmlns:a16="http://schemas.microsoft.com/office/drawing/2014/main" id="{207F8757-D2D2-45AA-8918-1D09DD649B9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50621" y="361293"/>
            <a:ext cx="2882362" cy="2882362"/>
          </a:xfrm>
          <a:prstGeom prst="rect">
            <a:avLst/>
          </a:prstGeom>
          <a:noFill/>
          <a:extLst>
            <a:ext uri="{909E8E84-426E-40DD-AFC4-6F175D3DCCD1}">
              <a14:hiddenFill xmlns:a14="http://schemas.microsoft.com/office/drawing/2010/main">
                <a:solidFill>
                  <a:srgbClr val="FFFFFF"/>
                </a:solidFill>
              </a14:hiddenFill>
            </a:ext>
          </a:extLst>
        </p:spPr>
      </p:pic>
      <p:sp>
        <p:nvSpPr>
          <p:cNvPr id="9" name="Pil: vänster 8">
            <a:extLst>
              <a:ext uri="{FF2B5EF4-FFF2-40B4-BE49-F238E27FC236}">
                <a16:creationId xmlns:a16="http://schemas.microsoft.com/office/drawing/2014/main" id="{A428048C-8AC4-44D9-85A7-0C8A76051FE4}"/>
              </a:ext>
            </a:extLst>
          </p:cNvPr>
          <p:cNvSpPr/>
          <p:nvPr/>
        </p:nvSpPr>
        <p:spPr>
          <a:xfrm rot="20259336">
            <a:off x="5183564" y="2211956"/>
            <a:ext cx="2759978" cy="582337"/>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textruta 9">
            <a:extLst>
              <a:ext uri="{FF2B5EF4-FFF2-40B4-BE49-F238E27FC236}">
                <a16:creationId xmlns:a16="http://schemas.microsoft.com/office/drawing/2014/main" id="{AC34E10C-A988-41C8-ADDE-E6508C80CCA5}"/>
              </a:ext>
            </a:extLst>
          </p:cNvPr>
          <p:cNvSpPr txBox="1"/>
          <p:nvPr/>
        </p:nvSpPr>
        <p:spPr>
          <a:xfrm rot="20351292">
            <a:off x="5479091" y="1773786"/>
            <a:ext cx="2525086" cy="477054"/>
          </a:xfrm>
          <a:prstGeom prst="rect">
            <a:avLst/>
          </a:prstGeom>
          <a:noFill/>
        </p:spPr>
        <p:txBody>
          <a:bodyPr wrap="square" rtlCol="0">
            <a:spAutoFit/>
          </a:bodyPr>
          <a:lstStyle/>
          <a:p>
            <a:r>
              <a:rPr lang="sv-SE" sz="2500" dirty="0">
                <a:solidFill>
                  <a:srgbClr val="FF0000"/>
                </a:solidFill>
              </a:rPr>
              <a:t>BETALNING</a:t>
            </a:r>
          </a:p>
        </p:txBody>
      </p:sp>
    </p:spTree>
    <p:extLst>
      <p:ext uri="{BB962C8B-B14F-4D97-AF65-F5344CB8AC3E}">
        <p14:creationId xmlns:p14="http://schemas.microsoft.com/office/powerpoint/2010/main" val="4059591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899C78BC-7D3D-49C5-B712-8D9DCC991910}"/>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61171" y="476672"/>
            <a:ext cx="4723296" cy="5036490"/>
          </a:xfrm>
          <a:prstGeom prst="rect">
            <a:avLst/>
          </a:prstGeom>
        </p:spPr>
      </p:pic>
      <p:sp>
        <p:nvSpPr>
          <p:cNvPr id="6" name="textruta 5">
            <a:extLst>
              <a:ext uri="{FF2B5EF4-FFF2-40B4-BE49-F238E27FC236}">
                <a16:creationId xmlns:a16="http://schemas.microsoft.com/office/drawing/2014/main" id="{75ABE20A-58B5-4A9F-A9AD-DA40D5FA078D}"/>
              </a:ext>
            </a:extLst>
          </p:cNvPr>
          <p:cNvSpPr txBox="1"/>
          <p:nvPr/>
        </p:nvSpPr>
        <p:spPr>
          <a:xfrm>
            <a:off x="1847528" y="2767280"/>
            <a:ext cx="2944536" cy="1323439"/>
          </a:xfrm>
          <a:prstGeom prst="rect">
            <a:avLst/>
          </a:prstGeom>
          <a:noFill/>
        </p:spPr>
        <p:txBody>
          <a:bodyPr wrap="square" rtlCol="0">
            <a:spAutoFit/>
          </a:bodyPr>
          <a:lstStyle/>
          <a:p>
            <a:r>
              <a:rPr lang="sv-SE" sz="4000" b="1" dirty="0">
                <a:solidFill>
                  <a:schemeClr val="bg1"/>
                </a:solidFill>
                <a:latin typeface="Calibri" panose="020F0502020204030204" pitchFamily="34" charset="0"/>
                <a:cs typeface="Calibri" panose="020F0502020204030204" pitchFamily="34" charset="0"/>
              </a:rPr>
              <a:t>KLÄTTER-</a:t>
            </a:r>
            <a:br>
              <a:rPr lang="sv-SE" sz="4000" b="1" dirty="0">
                <a:solidFill>
                  <a:schemeClr val="bg1"/>
                </a:solidFill>
                <a:latin typeface="Calibri" panose="020F0502020204030204" pitchFamily="34" charset="0"/>
                <a:cs typeface="Calibri" panose="020F0502020204030204" pitchFamily="34" charset="0"/>
              </a:rPr>
            </a:br>
            <a:r>
              <a:rPr lang="sv-SE" sz="4000" b="1" dirty="0">
                <a:solidFill>
                  <a:schemeClr val="bg1"/>
                </a:solidFill>
                <a:latin typeface="Calibri" panose="020F0502020204030204" pitchFamily="34" charset="0"/>
                <a:cs typeface="Calibri" panose="020F0502020204030204" pitchFamily="34" charset="0"/>
              </a:rPr>
              <a:t>CENTER</a:t>
            </a:r>
          </a:p>
        </p:txBody>
      </p:sp>
      <p:pic>
        <p:nvPicPr>
          <p:cNvPr id="8" name="Bildobjekt 7">
            <a:extLst>
              <a:ext uri="{FF2B5EF4-FFF2-40B4-BE49-F238E27FC236}">
                <a16:creationId xmlns:a16="http://schemas.microsoft.com/office/drawing/2014/main" id="{65696D55-99D8-4D88-A37C-2E8444F36AF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240016" y="4583580"/>
            <a:ext cx="1913127" cy="1913127"/>
          </a:xfrm>
          <a:prstGeom prst="rect">
            <a:avLst/>
          </a:prstGeom>
        </p:spPr>
      </p:pic>
      <p:pic>
        <p:nvPicPr>
          <p:cNvPr id="1026" name="Picture 2" descr="Bildresultat för göteborg klätterklubb">
            <a:hlinkClick r:id="rId4"/>
            <a:extLst>
              <a:ext uri="{FF2B5EF4-FFF2-40B4-BE49-F238E27FC236}">
                <a16:creationId xmlns:a16="http://schemas.microsoft.com/office/drawing/2014/main" id="{207F8757-D2D2-45AA-8918-1D09DD649B9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50621" y="361293"/>
            <a:ext cx="2882362" cy="2882362"/>
          </a:xfrm>
          <a:prstGeom prst="rect">
            <a:avLst/>
          </a:prstGeom>
          <a:noFill/>
          <a:extLst>
            <a:ext uri="{909E8E84-426E-40DD-AFC4-6F175D3DCCD1}">
              <a14:hiddenFill xmlns:a14="http://schemas.microsoft.com/office/drawing/2010/main">
                <a:solidFill>
                  <a:srgbClr val="FFFFFF"/>
                </a:solidFill>
              </a14:hiddenFill>
            </a:ext>
          </a:extLst>
        </p:spPr>
      </p:pic>
      <p:sp>
        <p:nvSpPr>
          <p:cNvPr id="9" name="Pil: vänster 8">
            <a:extLst>
              <a:ext uri="{FF2B5EF4-FFF2-40B4-BE49-F238E27FC236}">
                <a16:creationId xmlns:a16="http://schemas.microsoft.com/office/drawing/2014/main" id="{A428048C-8AC4-44D9-85A7-0C8A76051FE4}"/>
              </a:ext>
            </a:extLst>
          </p:cNvPr>
          <p:cNvSpPr/>
          <p:nvPr/>
        </p:nvSpPr>
        <p:spPr>
          <a:xfrm rot="841880">
            <a:off x="4708557" y="3906946"/>
            <a:ext cx="2081235" cy="582337"/>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textruta 9">
            <a:extLst>
              <a:ext uri="{FF2B5EF4-FFF2-40B4-BE49-F238E27FC236}">
                <a16:creationId xmlns:a16="http://schemas.microsoft.com/office/drawing/2014/main" id="{AC34E10C-A988-41C8-ADDE-E6508C80CCA5}"/>
              </a:ext>
            </a:extLst>
          </p:cNvPr>
          <p:cNvSpPr txBox="1"/>
          <p:nvPr/>
        </p:nvSpPr>
        <p:spPr>
          <a:xfrm rot="892051">
            <a:off x="5267765" y="3716952"/>
            <a:ext cx="2525086" cy="477054"/>
          </a:xfrm>
          <a:prstGeom prst="rect">
            <a:avLst/>
          </a:prstGeom>
          <a:noFill/>
        </p:spPr>
        <p:txBody>
          <a:bodyPr wrap="square" rtlCol="0">
            <a:spAutoFit/>
          </a:bodyPr>
          <a:lstStyle/>
          <a:p>
            <a:r>
              <a:rPr lang="sv-SE" sz="2500" dirty="0">
                <a:solidFill>
                  <a:srgbClr val="FF0000"/>
                </a:solidFill>
              </a:rPr>
              <a:t>BETALNING</a:t>
            </a:r>
          </a:p>
        </p:txBody>
      </p:sp>
    </p:spTree>
    <p:extLst>
      <p:ext uri="{BB962C8B-B14F-4D97-AF65-F5344CB8AC3E}">
        <p14:creationId xmlns:p14="http://schemas.microsoft.com/office/powerpoint/2010/main" val="2701345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B6358A9D-91FB-42A5-AEDB-F114A40BE6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598" y="37189"/>
            <a:ext cx="5603846" cy="5975428"/>
          </a:xfrm>
          <a:prstGeom prst="rect">
            <a:avLst/>
          </a:prstGeom>
        </p:spPr>
      </p:pic>
      <p:sp>
        <p:nvSpPr>
          <p:cNvPr id="5" name="Rektangel 4">
            <a:extLst>
              <a:ext uri="{FF2B5EF4-FFF2-40B4-BE49-F238E27FC236}">
                <a16:creationId xmlns:a16="http://schemas.microsoft.com/office/drawing/2014/main" id="{27E64D07-8D3D-4A6F-BAA9-4B4C95FB4415}"/>
              </a:ext>
            </a:extLst>
          </p:cNvPr>
          <p:cNvSpPr/>
          <p:nvPr/>
        </p:nvSpPr>
        <p:spPr>
          <a:xfrm>
            <a:off x="1207701" y="3573710"/>
            <a:ext cx="3749879" cy="2466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Likbent triangel 5">
            <a:extLst>
              <a:ext uri="{FF2B5EF4-FFF2-40B4-BE49-F238E27FC236}">
                <a16:creationId xmlns:a16="http://schemas.microsoft.com/office/drawing/2014/main" id="{59E3767B-65A2-40E1-B262-52523BB719FA}"/>
              </a:ext>
            </a:extLst>
          </p:cNvPr>
          <p:cNvSpPr/>
          <p:nvPr/>
        </p:nvSpPr>
        <p:spPr>
          <a:xfrm>
            <a:off x="1207701" y="2197916"/>
            <a:ext cx="3749879" cy="1375794"/>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Picture 2" descr="Bildresultat för göteborg klätterklubb">
            <a:hlinkClick r:id="rId3"/>
            <a:extLst>
              <a:ext uri="{FF2B5EF4-FFF2-40B4-BE49-F238E27FC236}">
                <a16:creationId xmlns:a16="http://schemas.microsoft.com/office/drawing/2014/main" id="{B1F3E9BA-09D9-4602-941F-1BBAE9CACF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0924" y="3253784"/>
            <a:ext cx="2772561" cy="2772561"/>
          </a:xfrm>
          <a:prstGeom prst="rect">
            <a:avLst/>
          </a:prstGeom>
          <a:noFill/>
          <a:extLst>
            <a:ext uri="{909E8E84-426E-40DD-AFC4-6F175D3DCCD1}">
              <a14:hiddenFill xmlns:a14="http://schemas.microsoft.com/office/drawing/2010/main">
                <a:solidFill>
                  <a:srgbClr val="FFFFFF"/>
                </a:solidFill>
              </a14:hiddenFill>
            </a:ext>
          </a:extLst>
        </p:spPr>
      </p:pic>
      <p:pic>
        <p:nvPicPr>
          <p:cNvPr id="8" name="Bildobjekt 7">
            <a:extLst>
              <a:ext uri="{FF2B5EF4-FFF2-40B4-BE49-F238E27FC236}">
                <a16:creationId xmlns:a16="http://schemas.microsoft.com/office/drawing/2014/main" id="{5B88E068-0744-42B5-BA82-A03B054D66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8154" y="-7156"/>
            <a:ext cx="5603846" cy="5975428"/>
          </a:xfrm>
          <a:prstGeom prst="rect">
            <a:avLst/>
          </a:prstGeom>
        </p:spPr>
      </p:pic>
      <p:sp>
        <p:nvSpPr>
          <p:cNvPr id="9" name="Likbent triangel 8">
            <a:extLst>
              <a:ext uri="{FF2B5EF4-FFF2-40B4-BE49-F238E27FC236}">
                <a16:creationId xmlns:a16="http://schemas.microsoft.com/office/drawing/2014/main" id="{3EBB44DA-3532-469F-B14C-64323848F81F}"/>
              </a:ext>
            </a:extLst>
          </p:cNvPr>
          <p:cNvSpPr/>
          <p:nvPr/>
        </p:nvSpPr>
        <p:spPr>
          <a:xfrm>
            <a:off x="7515137" y="2123813"/>
            <a:ext cx="3749879" cy="1375794"/>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ktangel 9">
            <a:extLst>
              <a:ext uri="{FF2B5EF4-FFF2-40B4-BE49-F238E27FC236}">
                <a16:creationId xmlns:a16="http://schemas.microsoft.com/office/drawing/2014/main" id="{174DC14C-BDA1-4DCD-B51C-B5E2B9F2002D}"/>
              </a:ext>
            </a:extLst>
          </p:cNvPr>
          <p:cNvSpPr/>
          <p:nvPr/>
        </p:nvSpPr>
        <p:spPr>
          <a:xfrm>
            <a:off x="7515137" y="3509065"/>
            <a:ext cx="3749879" cy="2466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1" name="Bildobjekt 10">
            <a:extLst>
              <a:ext uri="{FF2B5EF4-FFF2-40B4-BE49-F238E27FC236}">
                <a16:creationId xmlns:a16="http://schemas.microsoft.com/office/drawing/2014/main" id="{3450A96F-17EE-4998-AF84-9681CE35579A}"/>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8703840" y="3499607"/>
            <a:ext cx="1913127" cy="1913127"/>
          </a:xfrm>
          <a:prstGeom prst="rect">
            <a:avLst/>
          </a:prstGeom>
        </p:spPr>
      </p:pic>
      <p:cxnSp>
        <p:nvCxnSpPr>
          <p:cNvPr id="13" name="Rak koppling 12">
            <a:extLst>
              <a:ext uri="{FF2B5EF4-FFF2-40B4-BE49-F238E27FC236}">
                <a16:creationId xmlns:a16="http://schemas.microsoft.com/office/drawing/2014/main" id="{7B97AF16-32BC-4B31-8CDD-73F1318509DB}"/>
              </a:ext>
            </a:extLst>
          </p:cNvPr>
          <p:cNvCxnSpPr/>
          <p:nvPr/>
        </p:nvCxnSpPr>
        <p:spPr>
          <a:xfrm>
            <a:off x="6096000" y="0"/>
            <a:ext cx="0" cy="6858000"/>
          </a:xfrm>
          <a:prstGeom prst="line">
            <a:avLst/>
          </a:prstGeom>
          <a:ln w="1016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ruta 13">
            <a:extLst>
              <a:ext uri="{FF2B5EF4-FFF2-40B4-BE49-F238E27FC236}">
                <a16:creationId xmlns:a16="http://schemas.microsoft.com/office/drawing/2014/main" id="{6E4CDA86-55C6-4276-ABFD-FB6868CE51FD}"/>
              </a:ext>
            </a:extLst>
          </p:cNvPr>
          <p:cNvSpPr txBox="1"/>
          <p:nvPr/>
        </p:nvSpPr>
        <p:spPr>
          <a:xfrm rot="2225379">
            <a:off x="2973898" y="2064045"/>
            <a:ext cx="3749879" cy="553998"/>
          </a:xfrm>
          <a:prstGeom prst="rect">
            <a:avLst/>
          </a:prstGeom>
          <a:noFill/>
        </p:spPr>
        <p:txBody>
          <a:bodyPr wrap="square" rtlCol="0">
            <a:spAutoFit/>
          </a:bodyPr>
          <a:lstStyle/>
          <a:p>
            <a:r>
              <a:rPr lang="sv-SE" sz="3000" b="1" dirty="0">
                <a:latin typeface="Calibri" panose="020F0502020204030204" pitchFamily="34" charset="0"/>
                <a:cs typeface="Calibri" panose="020F0502020204030204" pitchFamily="34" charset="0"/>
              </a:rPr>
              <a:t>KLÄTTERCENTER</a:t>
            </a:r>
          </a:p>
        </p:txBody>
      </p:sp>
      <p:sp>
        <p:nvSpPr>
          <p:cNvPr id="15" name="textruta 14">
            <a:extLst>
              <a:ext uri="{FF2B5EF4-FFF2-40B4-BE49-F238E27FC236}">
                <a16:creationId xmlns:a16="http://schemas.microsoft.com/office/drawing/2014/main" id="{09950AFF-966E-464E-81E0-6468A44AC5DF}"/>
              </a:ext>
            </a:extLst>
          </p:cNvPr>
          <p:cNvSpPr txBox="1"/>
          <p:nvPr/>
        </p:nvSpPr>
        <p:spPr>
          <a:xfrm rot="2225379">
            <a:off x="9390077" y="2064045"/>
            <a:ext cx="3749879" cy="553998"/>
          </a:xfrm>
          <a:prstGeom prst="rect">
            <a:avLst/>
          </a:prstGeom>
          <a:noFill/>
        </p:spPr>
        <p:txBody>
          <a:bodyPr wrap="square" rtlCol="0">
            <a:spAutoFit/>
          </a:bodyPr>
          <a:lstStyle/>
          <a:p>
            <a:r>
              <a:rPr lang="sv-SE" sz="3000" b="1" dirty="0">
                <a:latin typeface="Calibri" panose="020F0502020204030204" pitchFamily="34" charset="0"/>
                <a:cs typeface="Calibri" panose="020F0502020204030204" pitchFamily="34" charset="0"/>
              </a:rPr>
              <a:t>KLÄTTERCENTER</a:t>
            </a:r>
          </a:p>
        </p:txBody>
      </p:sp>
    </p:spTree>
    <p:extLst>
      <p:ext uri="{BB962C8B-B14F-4D97-AF65-F5344CB8AC3E}">
        <p14:creationId xmlns:p14="http://schemas.microsoft.com/office/powerpoint/2010/main" val="2420490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0"/>
          </p:nvPr>
        </p:nvSpPr>
        <p:spPr>
          <a:xfrm>
            <a:off x="1703512" y="1105878"/>
            <a:ext cx="7834771" cy="4037721"/>
          </a:xfrm>
        </p:spPr>
        <p:txBody>
          <a:bodyPr>
            <a:normAutofit lnSpcReduction="10000"/>
          </a:bodyPr>
          <a:lstStyle/>
          <a:p>
            <a:pPr marL="0" indent="0">
              <a:buNone/>
            </a:pPr>
            <a:r>
              <a:rPr lang="sv-SE" sz="7000" b="1" dirty="0">
                <a:solidFill>
                  <a:srgbClr val="0070C0"/>
                </a:solidFill>
              </a:rPr>
              <a:t>MINST 60 MINUTER</a:t>
            </a:r>
          </a:p>
          <a:p>
            <a:pPr marL="0" indent="0">
              <a:buNone/>
            </a:pPr>
            <a:endParaRPr lang="sv-SE" sz="2000" dirty="0"/>
          </a:p>
          <a:p>
            <a:pPr marL="0" indent="0">
              <a:buNone/>
            </a:pPr>
            <a:r>
              <a:rPr lang="sv-SE" sz="6000" dirty="0"/>
              <a:t>- gemensam samling och avslutning</a:t>
            </a:r>
          </a:p>
        </p:txBody>
      </p:sp>
      <p:sp>
        <p:nvSpPr>
          <p:cNvPr id="4" name="Platshållare för text 3"/>
          <p:cNvSpPr>
            <a:spLocks noGrp="1"/>
          </p:cNvSpPr>
          <p:nvPr>
            <p:ph type="body" idx="1"/>
          </p:nvPr>
        </p:nvSpPr>
        <p:spPr/>
        <p:txBody>
          <a:bodyPr>
            <a:normAutofit fontScale="85000" lnSpcReduction="20000"/>
          </a:bodyPr>
          <a:lstStyle/>
          <a:p>
            <a:endParaRPr lang="sv-SE"/>
          </a:p>
        </p:txBody>
      </p:sp>
      <p:pic>
        <p:nvPicPr>
          <p:cNvPr id="6" name="Bildobjekt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655115" y="3197567"/>
            <a:ext cx="2942376" cy="2942376"/>
          </a:xfrm>
          <a:prstGeom prst="rect">
            <a:avLst/>
          </a:prstGeom>
        </p:spPr>
      </p:pic>
    </p:spTree>
    <p:extLst>
      <p:ext uri="{BB962C8B-B14F-4D97-AF65-F5344CB8AC3E}">
        <p14:creationId xmlns:p14="http://schemas.microsoft.com/office/powerpoint/2010/main" val="2692559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6000" b="1" dirty="0">
                <a:solidFill>
                  <a:srgbClr val="0070C0"/>
                </a:solidFill>
                <a:latin typeface="Calibri" panose="020F0502020204030204" pitchFamily="34" charset="0"/>
                <a:cs typeface="Calibri" panose="020F0502020204030204" pitchFamily="34" charset="0"/>
              </a:rPr>
              <a:t>DELTAGARE</a:t>
            </a:r>
          </a:p>
        </p:txBody>
      </p:sp>
      <p:sp>
        <p:nvSpPr>
          <p:cNvPr id="3" name="Platshållare för text 2"/>
          <p:cNvSpPr>
            <a:spLocks noGrp="1"/>
          </p:cNvSpPr>
          <p:nvPr>
            <p:ph type="body" sz="quarter" idx="10"/>
          </p:nvPr>
        </p:nvSpPr>
        <p:spPr>
          <a:xfrm>
            <a:off x="1249961" y="1850407"/>
            <a:ext cx="10537688" cy="4104456"/>
          </a:xfrm>
        </p:spPr>
        <p:txBody>
          <a:bodyPr>
            <a:normAutofit/>
          </a:bodyPr>
          <a:lstStyle/>
          <a:p>
            <a:r>
              <a:rPr lang="sv-SE" sz="3500" dirty="0"/>
              <a:t>Minst 3 deltagare i bidragsberättigad ålder</a:t>
            </a:r>
          </a:p>
          <a:p>
            <a:r>
              <a:rPr lang="sv-SE" sz="3500" dirty="0"/>
              <a:t>Ålder 7-25 år</a:t>
            </a:r>
          </a:p>
          <a:p>
            <a:r>
              <a:rPr lang="sv-SE" sz="3500" dirty="0"/>
              <a:t>För funktionsnedsatta ingen övre åldersgräns</a:t>
            </a:r>
          </a:p>
          <a:p>
            <a:r>
              <a:rPr lang="sv-SE" sz="3500" dirty="0"/>
              <a:t>Bidrag för max 30 deltagare per aktivitet</a:t>
            </a:r>
          </a:p>
          <a:p>
            <a:r>
              <a:rPr lang="sv-SE" sz="3500" dirty="0"/>
              <a:t>En deltagare får bara räknas en gång per dag och idrott</a:t>
            </a:r>
          </a:p>
        </p:txBody>
      </p:sp>
      <p:sp>
        <p:nvSpPr>
          <p:cNvPr id="4" name="Platshållare för text 3"/>
          <p:cNvSpPr>
            <a:spLocks noGrp="1"/>
          </p:cNvSpPr>
          <p:nvPr>
            <p:ph type="body" idx="1"/>
          </p:nvPr>
        </p:nvSpPr>
        <p:spPr/>
        <p:txBody>
          <a:bodyPr>
            <a:normAutofit fontScale="85000" lnSpcReduction="20000"/>
          </a:bodyPr>
          <a:lstStyle/>
          <a:p>
            <a:endParaRPr lang="sv-SE"/>
          </a:p>
        </p:txBody>
      </p:sp>
    </p:spTree>
    <p:extLst>
      <p:ext uri="{BB962C8B-B14F-4D97-AF65-F5344CB8AC3E}">
        <p14:creationId xmlns:p14="http://schemas.microsoft.com/office/powerpoint/2010/main" val="1850949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p:cNvSpPr>
            <a:spLocks noGrp="1"/>
          </p:cNvSpPr>
          <p:nvPr>
            <p:ph type="body" sz="quarter" idx="10"/>
          </p:nvPr>
        </p:nvSpPr>
        <p:spPr>
          <a:xfrm>
            <a:off x="1378021" y="1292848"/>
            <a:ext cx="9893020" cy="3599182"/>
          </a:xfrm>
        </p:spPr>
        <p:txBody>
          <a:bodyPr>
            <a:normAutofit fontScale="92500" lnSpcReduction="10000"/>
          </a:bodyPr>
          <a:lstStyle/>
          <a:p>
            <a:pPr marL="0" indent="0">
              <a:buNone/>
            </a:pPr>
            <a:r>
              <a:rPr lang="sv-SE" sz="7000" b="1" dirty="0">
                <a:solidFill>
                  <a:srgbClr val="0070C0"/>
                </a:solidFill>
              </a:rPr>
              <a:t>MINST 1 LEDARE</a:t>
            </a:r>
          </a:p>
          <a:p>
            <a:r>
              <a:rPr lang="sv-SE" sz="4000" dirty="0"/>
              <a:t>Ledare ska vara lägst 13 år</a:t>
            </a:r>
          </a:p>
          <a:p>
            <a:r>
              <a:rPr lang="sv-SE" sz="4000" dirty="0"/>
              <a:t>Ledare ska vara medlem i någon förening inom RF</a:t>
            </a:r>
          </a:p>
        </p:txBody>
      </p:sp>
      <p:sp>
        <p:nvSpPr>
          <p:cNvPr id="4" name="Platshållare för text 3"/>
          <p:cNvSpPr>
            <a:spLocks noGrp="1"/>
          </p:cNvSpPr>
          <p:nvPr>
            <p:ph type="body" idx="1"/>
          </p:nvPr>
        </p:nvSpPr>
        <p:spPr/>
        <p:txBody>
          <a:bodyPr>
            <a:normAutofit fontScale="85000" lnSpcReduction="20000"/>
          </a:bodyPr>
          <a:lstStyle/>
          <a:p>
            <a:endParaRPr lang="sv-SE"/>
          </a:p>
        </p:txBody>
      </p:sp>
    </p:spTree>
    <p:extLst>
      <p:ext uri="{BB962C8B-B14F-4D97-AF65-F5344CB8AC3E}">
        <p14:creationId xmlns:p14="http://schemas.microsoft.com/office/powerpoint/2010/main" val="3589379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sz="6000" b="1" dirty="0">
                <a:solidFill>
                  <a:srgbClr val="0070C0"/>
                </a:solidFill>
                <a:latin typeface="Calibri" panose="020F0502020204030204" pitchFamily="34" charset="0"/>
                <a:cs typeface="Calibri" panose="020F0502020204030204" pitchFamily="34" charset="0"/>
              </a:rPr>
              <a:t>OBLIGATORISKA UPPGIFTER</a:t>
            </a:r>
          </a:p>
        </p:txBody>
      </p:sp>
      <p:sp>
        <p:nvSpPr>
          <p:cNvPr id="3" name="Platshållare för text 2"/>
          <p:cNvSpPr>
            <a:spLocks noGrp="1"/>
          </p:cNvSpPr>
          <p:nvPr>
            <p:ph type="body" sz="quarter" idx="10"/>
          </p:nvPr>
        </p:nvSpPr>
        <p:spPr>
          <a:xfrm>
            <a:off x="1991544" y="1844824"/>
            <a:ext cx="9337590" cy="3758269"/>
          </a:xfrm>
        </p:spPr>
        <p:txBody>
          <a:bodyPr>
            <a:normAutofit fontScale="85000" lnSpcReduction="20000"/>
          </a:bodyPr>
          <a:lstStyle/>
          <a:p>
            <a:pPr marL="0" indent="0">
              <a:buNone/>
            </a:pPr>
            <a:r>
              <a:rPr lang="sv-SE" sz="3000" b="1" dirty="0"/>
              <a:t>Närvarounderlag med:</a:t>
            </a:r>
            <a:br>
              <a:rPr lang="sv-SE" sz="3000" dirty="0"/>
            </a:br>
            <a:r>
              <a:rPr lang="sv-SE" sz="3000" dirty="0"/>
              <a:t>- föreningens namn</a:t>
            </a:r>
            <a:br>
              <a:rPr lang="sv-SE" sz="3000" dirty="0"/>
            </a:br>
            <a:r>
              <a:rPr lang="sv-SE" sz="3000" dirty="0"/>
              <a:t>- idrott</a:t>
            </a:r>
            <a:br>
              <a:rPr lang="sv-SE" sz="3000" dirty="0"/>
            </a:br>
            <a:r>
              <a:rPr lang="sv-SE" sz="3000" dirty="0"/>
              <a:t>- aktivitet</a:t>
            </a:r>
            <a:br>
              <a:rPr lang="sv-SE" sz="3000" dirty="0"/>
            </a:br>
            <a:r>
              <a:rPr lang="sv-SE" sz="3000" dirty="0"/>
              <a:t>- plats</a:t>
            </a:r>
            <a:br>
              <a:rPr lang="sv-SE" sz="3000" dirty="0"/>
            </a:br>
            <a:r>
              <a:rPr lang="sv-SE" sz="3000" dirty="0"/>
              <a:t>- datum och tid</a:t>
            </a:r>
            <a:br>
              <a:rPr lang="sv-SE" sz="3000" dirty="0"/>
            </a:br>
            <a:r>
              <a:rPr lang="sv-SE" sz="3000" dirty="0"/>
              <a:t>- deltagares och ledares namn, personnr, kön, närvaro</a:t>
            </a:r>
            <a:br>
              <a:rPr lang="sv-SE" sz="3000" dirty="0"/>
            </a:br>
            <a:r>
              <a:rPr lang="sv-SE" sz="3000" dirty="0"/>
              <a:t>- undertecknas av respektive ledare</a:t>
            </a:r>
          </a:p>
        </p:txBody>
      </p:sp>
      <p:sp>
        <p:nvSpPr>
          <p:cNvPr id="4" name="Platshållare för text 3"/>
          <p:cNvSpPr>
            <a:spLocks noGrp="1"/>
          </p:cNvSpPr>
          <p:nvPr>
            <p:ph type="body" idx="1"/>
          </p:nvPr>
        </p:nvSpPr>
        <p:spPr/>
        <p:txBody>
          <a:bodyPr>
            <a:normAutofit fontScale="85000" lnSpcReduction="20000"/>
          </a:bodyPr>
          <a:lstStyle/>
          <a:p>
            <a:endParaRPr lang="sv-SE"/>
          </a:p>
        </p:txBody>
      </p:sp>
    </p:spTree>
    <p:extLst>
      <p:ext uri="{BB962C8B-B14F-4D97-AF65-F5344CB8AC3E}">
        <p14:creationId xmlns:p14="http://schemas.microsoft.com/office/powerpoint/2010/main" val="96361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p:cNvSpPr>
            <a:spLocks noGrp="1"/>
          </p:cNvSpPr>
          <p:nvPr>
            <p:ph type="body" idx="1"/>
          </p:nvPr>
        </p:nvSpPr>
        <p:spPr/>
        <p:txBody>
          <a:bodyPr>
            <a:normAutofit fontScale="85000" lnSpcReduction="20000"/>
          </a:bodyPr>
          <a:lstStyle/>
          <a:p>
            <a:endParaRPr lang="sv-SE"/>
          </a:p>
        </p:txBody>
      </p:sp>
      <p:sp>
        <p:nvSpPr>
          <p:cNvPr id="2" name="textruta 1"/>
          <p:cNvSpPr txBox="1"/>
          <p:nvPr/>
        </p:nvSpPr>
        <p:spPr>
          <a:xfrm>
            <a:off x="2207568" y="252279"/>
            <a:ext cx="8070210" cy="861774"/>
          </a:xfrm>
          <a:prstGeom prst="rect">
            <a:avLst/>
          </a:prstGeom>
          <a:noFill/>
        </p:spPr>
        <p:txBody>
          <a:bodyPr wrap="square" rtlCol="0">
            <a:spAutoFit/>
          </a:bodyPr>
          <a:lstStyle/>
          <a:p>
            <a:r>
              <a:rPr lang="sv-SE" sz="5000" b="1" dirty="0">
                <a:solidFill>
                  <a:srgbClr val="0070C0"/>
                </a:solidFill>
                <a:latin typeface="Calibri" panose="020F0502020204030204" pitchFamily="34" charset="0"/>
                <a:cs typeface="Calibri" panose="020F0502020204030204" pitchFamily="34" charset="0"/>
              </a:rPr>
              <a:t>NÄRVAROHANTERING</a:t>
            </a:r>
          </a:p>
        </p:txBody>
      </p:sp>
      <p:sp>
        <p:nvSpPr>
          <p:cNvPr id="3" name="textruta 2"/>
          <p:cNvSpPr txBox="1"/>
          <p:nvPr/>
        </p:nvSpPr>
        <p:spPr>
          <a:xfrm>
            <a:off x="1487488" y="1289183"/>
            <a:ext cx="1971413" cy="430887"/>
          </a:xfrm>
          <a:prstGeom prst="rect">
            <a:avLst/>
          </a:prstGeom>
          <a:noFill/>
        </p:spPr>
        <p:txBody>
          <a:bodyPr wrap="square" rtlCol="0">
            <a:spAutoFit/>
          </a:bodyPr>
          <a:lstStyle/>
          <a:p>
            <a:r>
              <a:rPr lang="sv-SE" sz="2200" dirty="0"/>
              <a:t>Närvarokort</a:t>
            </a:r>
          </a:p>
        </p:txBody>
      </p:sp>
      <p:sp>
        <p:nvSpPr>
          <p:cNvPr id="7" name="textruta 6"/>
          <p:cNvSpPr txBox="1"/>
          <p:nvPr/>
        </p:nvSpPr>
        <p:spPr>
          <a:xfrm>
            <a:off x="6384032" y="1289183"/>
            <a:ext cx="1954634" cy="430887"/>
          </a:xfrm>
          <a:prstGeom prst="rect">
            <a:avLst/>
          </a:prstGeom>
          <a:noFill/>
        </p:spPr>
        <p:txBody>
          <a:bodyPr wrap="square" rtlCol="0">
            <a:spAutoFit/>
          </a:bodyPr>
          <a:lstStyle/>
          <a:p>
            <a:r>
              <a:rPr lang="sv-SE" sz="2200" dirty="0"/>
              <a:t>IdrottOnline</a:t>
            </a:r>
          </a:p>
        </p:txBody>
      </p:sp>
      <p:sp>
        <p:nvSpPr>
          <p:cNvPr id="8" name="textruta 7"/>
          <p:cNvSpPr txBox="1"/>
          <p:nvPr/>
        </p:nvSpPr>
        <p:spPr>
          <a:xfrm>
            <a:off x="9696400" y="1289183"/>
            <a:ext cx="2852257" cy="430887"/>
          </a:xfrm>
          <a:prstGeom prst="rect">
            <a:avLst/>
          </a:prstGeom>
          <a:noFill/>
        </p:spPr>
        <p:txBody>
          <a:bodyPr wrap="square" rtlCol="0">
            <a:spAutoFit/>
          </a:bodyPr>
          <a:lstStyle/>
          <a:p>
            <a:r>
              <a:rPr lang="sv-SE" sz="2200" dirty="0" err="1"/>
              <a:t>App</a:t>
            </a:r>
            <a:r>
              <a:rPr lang="sv-SE" sz="2200" dirty="0"/>
              <a:t> (mobiltelefon)</a:t>
            </a:r>
          </a:p>
        </p:txBody>
      </p:sp>
      <p:pic>
        <p:nvPicPr>
          <p:cNvPr id="9" name="Bildobjekt 8"/>
          <p:cNvPicPr>
            <a:picLocks noChangeAspect="1"/>
          </p:cNvPicPr>
          <p:nvPr/>
        </p:nvPicPr>
        <p:blipFill>
          <a:blip r:embed="rId2"/>
          <a:stretch>
            <a:fillRect/>
          </a:stretch>
        </p:blipFill>
        <p:spPr>
          <a:xfrm>
            <a:off x="191344" y="2003065"/>
            <a:ext cx="4369689" cy="2851869"/>
          </a:xfrm>
          <a:prstGeom prst="rect">
            <a:avLst/>
          </a:prstGeom>
        </p:spPr>
      </p:pic>
      <p:pic>
        <p:nvPicPr>
          <p:cNvPr id="11" name="Bildobjekt 10"/>
          <p:cNvPicPr>
            <a:picLocks noChangeAspect="1"/>
          </p:cNvPicPr>
          <p:nvPr/>
        </p:nvPicPr>
        <p:blipFill>
          <a:blip r:embed="rId3"/>
          <a:stretch>
            <a:fillRect/>
          </a:stretch>
        </p:blipFill>
        <p:spPr>
          <a:xfrm>
            <a:off x="4594423" y="2173402"/>
            <a:ext cx="9212591" cy="2876868"/>
          </a:xfrm>
          <a:prstGeom prst="rect">
            <a:avLst/>
          </a:prstGeom>
        </p:spPr>
      </p:pic>
      <p:pic>
        <p:nvPicPr>
          <p:cNvPr id="5" name="Bildobjekt 4">
            <a:extLst>
              <a:ext uri="{FF2B5EF4-FFF2-40B4-BE49-F238E27FC236}">
                <a16:creationId xmlns:a16="http://schemas.microsoft.com/office/drawing/2014/main" id="{4FB5582B-B564-4E1F-931E-F80FBC1E9B29}"/>
              </a:ext>
            </a:extLst>
          </p:cNvPr>
          <p:cNvPicPr>
            <a:picLocks noChangeAspect="1"/>
          </p:cNvPicPr>
          <p:nvPr/>
        </p:nvPicPr>
        <p:blipFill>
          <a:blip r:embed="rId4"/>
          <a:stretch>
            <a:fillRect/>
          </a:stretch>
        </p:blipFill>
        <p:spPr>
          <a:xfrm>
            <a:off x="9631678" y="1916832"/>
            <a:ext cx="2560322" cy="4085322"/>
          </a:xfrm>
          <a:prstGeom prst="rect">
            <a:avLst/>
          </a:prstGeom>
        </p:spPr>
      </p:pic>
    </p:spTree>
    <p:extLst>
      <p:ext uri="{BB962C8B-B14F-4D97-AF65-F5344CB8AC3E}">
        <p14:creationId xmlns:p14="http://schemas.microsoft.com/office/powerpoint/2010/main" val="802681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text 3"/>
          <p:cNvSpPr>
            <a:spLocks noGrp="1"/>
          </p:cNvSpPr>
          <p:nvPr>
            <p:ph type="body" idx="1"/>
          </p:nvPr>
        </p:nvSpPr>
        <p:spPr/>
        <p:txBody>
          <a:bodyPr>
            <a:normAutofit fontScale="85000" lnSpcReduction="20000"/>
          </a:bodyPr>
          <a:lstStyle/>
          <a:p>
            <a:endParaRPr lang="sv-SE"/>
          </a:p>
        </p:txBody>
      </p:sp>
      <p:graphicFrame>
        <p:nvGraphicFramePr>
          <p:cNvPr id="5" name="Tabell 4"/>
          <p:cNvGraphicFramePr>
            <a:graphicFrameLocks noGrp="1"/>
          </p:cNvGraphicFramePr>
          <p:nvPr>
            <p:extLst>
              <p:ext uri="{D42A27DB-BD31-4B8C-83A1-F6EECF244321}">
                <p14:modId xmlns:p14="http://schemas.microsoft.com/office/powerpoint/2010/main" val="3933216569"/>
              </p:ext>
            </p:extLst>
          </p:nvPr>
        </p:nvGraphicFramePr>
        <p:xfrm>
          <a:off x="3287688" y="2348880"/>
          <a:ext cx="4974673" cy="2007591"/>
        </p:xfrm>
        <a:graphic>
          <a:graphicData uri="http://schemas.openxmlformats.org/drawingml/2006/table">
            <a:tbl>
              <a:tblPr>
                <a:tableStyleId>{5C22544A-7EE6-4342-B048-85BDC9FD1C3A}</a:tableStyleId>
              </a:tblPr>
              <a:tblGrid>
                <a:gridCol w="3583566">
                  <a:extLst>
                    <a:ext uri="{9D8B030D-6E8A-4147-A177-3AD203B41FA5}">
                      <a16:colId xmlns:a16="http://schemas.microsoft.com/office/drawing/2014/main" val="2619855807"/>
                    </a:ext>
                  </a:extLst>
                </a:gridCol>
                <a:gridCol w="1391107">
                  <a:extLst>
                    <a:ext uri="{9D8B030D-6E8A-4147-A177-3AD203B41FA5}">
                      <a16:colId xmlns:a16="http://schemas.microsoft.com/office/drawing/2014/main" val="349316132"/>
                    </a:ext>
                  </a:extLst>
                </a:gridCol>
              </a:tblGrid>
              <a:tr h="669197">
                <a:tc>
                  <a:txBody>
                    <a:bodyPr/>
                    <a:lstStyle/>
                    <a:p>
                      <a:pPr algn="l" fontAlgn="b"/>
                      <a:r>
                        <a:rPr lang="sv-SE" sz="4000" u="none" strike="noStrike" dirty="0">
                          <a:effectLst/>
                        </a:rPr>
                        <a:t>Ledarstöd</a:t>
                      </a:r>
                      <a:endParaRPr lang="sv-SE" sz="4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sv-SE" sz="4000" u="none" strike="noStrike">
                          <a:effectLst/>
                        </a:rPr>
                        <a:t>21 kr</a:t>
                      </a:r>
                      <a:endParaRPr lang="sv-SE" sz="4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85789008"/>
                  </a:ext>
                </a:extLst>
              </a:tr>
              <a:tr h="669197">
                <a:tc>
                  <a:txBody>
                    <a:bodyPr/>
                    <a:lstStyle/>
                    <a:p>
                      <a:pPr algn="l" fontAlgn="b"/>
                      <a:r>
                        <a:rPr lang="sv-SE" sz="4000" u="none" strike="noStrike">
                          <a:effectLst/>
                        </a:rPr>
                        <a:t>Deltagarstöd</a:t>
                      </a:r>
                      <a:endParaRPr lang="sv-SE" sz="4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4000" u="none" strike="noStrike">
                          <a:effectLst/>
                        </a:rPr>
                        <a:t>7 kr</a:t>
                      </a:r>
                      <a:endParaRPr lang="sv-SE" sz="4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07994868"/>
                  </a:ext>
                </a:extLst>
              </a:tr>
              <a:tr h="669197">
                <a:tc>
                  <a:txBody>
                    <a:bodyPr/>
                    <a:lstStyle/>
                    <a:p>
                      <a:pPr algn="l" fontAlgn="b"/>
                      <a:r>
                        <a:rPr lang="sv-SE" sz="4000" u="none" strike="noStrike">
                          <a:effectLst/>
                        </a:rPr>
                        <a:t>Extra ledarstöd</a:t>
                      </a:r>
                      <a:endParaRPr lang="sv-SE" sz="4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4000" u="none" strike="noStrike" dirty="0">
                          <a:effectLst/>
                        </a:rPr>
                        <a:t>5 kr</a:t>
                      </a:r>
                      <a:endParaRPr lang="sv-SE" sz="4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34676284"/>
                  </a:ext>
                </a:extLst>
              </a:tr>
            </a:tbl>
          </a:graphicData>
        </a:graphic>
      </p:graphicFrame>
      <p:sp>
        <p:nvSpPr>
          <p:cNvPr id="6" name="textruta 5"/>
          <p:cNvSpPr txBox="1"/>
          <p:nvPr/>
        </p:nvSpPr>
        <p:spPr>
          <a:xfrm>
            <a:off x="1559496" y="836712"/>
            <a:ext cx="9481122" cy="861774"/>
          </a:xfrm>
          <a:prstGeom prst="rect">
            <a:avLst/>
          </a:prstGeom>
          <a:noFill/>
        </p:spPr>
        <p:txBody>
          <a:bodyPr wrap="square" rtlCol="0">
            <a:spAutoFit/>
          </a:bodyPr>
          <a:lstStyle/>
          <a:p>
            <a:r>
              <a:rPr lang="sv-SE" sz="5000" b="1" dirty="0">
                <a:solidFill>
                  <a:srgbClr val="0070C0"/>
                </a:solidFill>
                <a:latin typeface="Calibri" panose="020F0502020204030204" pitchFamily="34" charset="0"/>
                <a:cs typeface="Calibri" panose="020F0502020204030204" pitchFamily="34" charset="0"/>
              </a:rPr>
              <a:t>HUR MYCKET PENGAR FÅR MAN?</a:t>
            </a:r>
          </a:p>
        </p:txBody>
      </p:sp>
    </p:spTree>
    <p:extLst>
      <p:ext uri="{BB962C8B-B14F-4D97-AF65-F5344CB8AC3E}">
        <p14:creationId xmlns:p14="http://schemas.microsoft.com/office/powerpoint/2010/main" val="1968236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Ellips 19"/>
          <p:cNvSpPr/>
          <p:nvPr/>
        </p:nvSpPr>
        <p:spPr>
          <a:xfrm>
            <a:off x="8137321" y="4790114"/>
            <a:ext cx="1702965" cy="1520653"/>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3"/>
          <p:cNvSpPr>
            <a:spLocks noGrp="1"/>
          </p:cNvSpPr>
          <p:nvPr>
            <p:ph type="body" idx="1"/>
          </p:nvPr>
        </p:nvSpPr>
        <p:spPr/>
        <p:txBody>
          <a:bodyPr>
            <a:normAutofit fontScale="85000" lnSpcReduction="20000"/>
          </a:bodyPr>
          <a:lstStyle/>
          <a:p>
            <a:endParaRPr lang="sv-SE"/>
          </a:p>
        </p:txBody>
      </p:sp>
      <p:pic>
        <p:nvPicPr>
          <p:cNvPr id="6" name="Bildobjekt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958988" y="2018001"/>
            <a:ext cx="1028852" cy="1547697"/>
          </a:xfrm>
          <a:prstGeom prst="rect">
            <a:avLst/>
          </a:prstGeom>
        </p:spPr>
      </p:pic>
      <p:pic>
        <p:nvPicPr>
          <p:cNvPr id="9" name="Bildobjekt 8"/>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829854" y="2301180"/>
            <a:ext cx="1028852" cy="1547697"/>
          </a:xfrm>
          <a:prstGeom prst="rect">
            <a:avLst/>
          </a:prstGeom>
        </p:spPr>
      </p:pic>
      <p:pic>
        <p:nvPicPr>
          <p:cNvPr id="10" name="Bildobjekt 9"/>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175787" y="2383207"/>
            <a:ext cx="1028852" cy="1547697"/>
          </a:xfrm>
          <a:prstGeom prst="rect">
            <a:avLst/>
          </a:prstGeom>
        </p:spPr>
      </p:pic>
      <p:pic>
        <p:nvPicPr>
          <p:cNvPr id="11" name="Bildobjekt 10"/>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494703" y="1724104"/>
            <a:ext cx="1028852" cy="1547697"/>
          </a:xfrm>
          <a:prstGeom prst="rect">
            <a:avLst/>
          </a:prstGeom>
        </p:spPr>
      </p:pic>
      <p:pic>
        <p:nvPicPr>
          <p:cNvPr id="12" name="Bild 11"/>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86299" y="470301"/>
            <a:ext cx="2848946" cy="2136709"/>
          </a:xfrm>
          <a:prstGeom prst="rect">
            <a:avLst/>
          </a:prstGeom>
        </p:spPr>
      </p:pic>
      <p:sp>
        <p:nvSpPr>
          <p:cNvPr id="13" name="Pil: nedåt 12"/>
          <p:cNvSpPr/>
          <p:nvPr/>
        </p:nvSpPr>
        <p:spPr>
          <a:xfrm>
            <a:off x="2279514" y="2607010"/>
            <a:ext cx="262515" cy="2248677"/>
          </a:xfrm>
          <a:prstGeom prst="downArrow">
            <a:avLst/>
          </a:pr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Pil: nedåt 13"/>
          <p:cNvSpPr/>
          <p:nvPr/>
        </p:nvSpPr>
        <p:spPr>
          <a:xfrm>
            <a:off x="5294803" y="3930904"/>
            <a:ext cx="262515" cy="1136334"/>
          </a:xfrm>
          <a:prstGeom prst="downArrow">
            <a:avLst/>
          </a:prstGeom>
          <a:solidFill>
            <a:srgbClr val="0066CC"/>
          </a:soli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textruta 14"/>
          <p:cNvSpPr txBox="1"/>
          <p:nvPr/>
        </p:nvSpPr>
        <p:spPr>
          <a:xfrm>
            <a:off x="1694576" y="5067238"/>
            <a:ext cx="2021747" cy="861774"/>
          </a:xfrm>
          <a:prstGeom prst="rect">
            <a:avLst/>
          </a:prstGeom>
          <a:noFill/>
        </p:spPr>
        <p:txBody>
          <a:bodyPr wrap="square" rtlCol="0">
            <a:spAutoFit/>
          </a:bodyPr>
          <a:lstStyle/>
          <a:p>
            <a:r>
              <a:rPr lang="sv-SE" sz="5000" dirty="0">
                <a:solidFill>
                  <a:srgbClr val="0066CC"/>
                </a:solidFill>
                <a:latin typeface="Calibri" panose="020F0502020204030204" pitchFamily="34" charset="0"/>
                <a:cs typeface="Calibri" panose="020F0502020204030204" pitchFamily="34" charset="0"/>
              </a:rPr>
              <a:t>21 kr</a:t>
            </a:r>
          </a:p>
        </p:txBody>
      </p:sp>
      <p:sp>
        <p:nvSpPr>
          <p:cNvPr id="16" name="textruta 15"/>
          <p:cNvSpPr txBox="1"/>
          <p:nvPr/>
        </p:nvSpPr>
        <p:spPr>
          <a:xfrm>
            <a:off x="4690213" y="5081983"/>
            <a:ext cx="2021747" cy="861774"/>
          </a:xfrm>
          <a:prstGeom prst="rect">
            <a:avLst/>
          </a:prstGeom>
          <a:noFill/>
        </p:spPr>
        <p:txBody>
          <a:bodyPr wrap="square" rtlCol="0">
            <a:spAutoFit/>
          </a:bodyPr>
          <a:lstStyle/>
          <a:p>
            <a:r>
              <a:rPr lang="sv-SE" sz="5000" dirty="0">
                <a:solidFill>
                  <a:srgbClr val="0066CC"/>
                </a:solidFill>
                <a:latin typeface="Calibri" panose="020F0502020204030204" pitchFamily="34" charset="0"/>
                <a:cs typeface="Calibri" panose="020F0502020204030204" pitchFamily="34" charset="0"/>
              </a:rPr>
              <a:t>28 kr</a:t>
            </a:r>
          </a:p>
        </p:txBody>
      </p:sp>
      <p:sp>
        <p:nvSpPr>
          <p:cNvPr id="17" name="Pil: höger 16"/>
          <p:cNvSpPr/>
          <p:nvPr/>
        </p:nvSpPr>
        <p:spPr>
          <a:xfrm>
            <a:off x="3254928" y="5394121"/>
            <a:ext cx="1268627" cy="310393"/>
          </a:xfrm>
          <a:prstGeom prst="righ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Pil: höger 17"/>
          <p:cNvSpPr/>
          <p:nvPr/>
        </p:nvSpPr>
        <p:spPr>
          <a:xfrm>
            <a:off x="6711960" y="5408911"/>
            <a:ext cx="1268627" cy="310393"/>
          </a:xfrm>
          <a:prstGeom prst="righ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textruta 18"/>
          <p:cNvSpPr txBox="1"/>
          <p:nvPr/>
        </p:nvSpPr>
        <p:spPr>
          <a:xfrm>
            <a:off x="8273710" y="5081983"/>
            <a:ext cx="2021747" cy="861774"/>
          </a:xfrm>
          <a:prstGeom prst="rect">
            <a:avLst/>
          </a:prstGeom>
          <a:noFill/>
        </p:spPr>
        <p:txBody>
          <a:bodyPr wrap="square" rtlCol="0">
            <a:spAutoFit/>
          </a:bodyPr>
          <a:lstStyle/>
          <a:p>
            <a:r>
              <a:rPr lang="sv-SE" sz="5000" b="1" dirty="0">
                <a:solidFill>
                  <a:schemeClr val="bg1"/>
                </a:solidFill>
                <a:latin typeface="Calibri" panose="020F0502020204030204" pitchFamily="34" charset="0"/>
                <a:cs typeface="Calibri" panose="020F0502020204030204" pitchFamily="34" charset="0"/>
              </a:rPr>
              <a:t>49 kr</a:t>
            </a:r>
          </a:p>
        </p:txBody>
      </p:sp>
    </p:spTree>
    <p:extLst>
      <p:ext uri="{BB962C8B-B14F-4D97-AF65-F5344CB8AC3E}">
        <p14:creationId xmlns:p14="http://schemas.microsoft.com/office/powerpoint/2010/main" val="88283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F_Powerpointmall_Skiss">
  <a:themeElements>
    <a:clrScheme name="Introbil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ntrobild">
      <a:majorFont>
        <a:latin typeface="Arial"/>
        <a:ea typeface="ヒラギノ角ゴ ProN W3"/>
        <a:cs typeface="ヒラギノ角ゴ ProN W3"/>
      </a:majorFont>
      <a:minorFont>
        <a:latin typeface="Arial"/>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BE0E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BBE0E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Introbil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F_PPT_mall_bred" id="{622E0F35-F225-0F47-B8B5-52562E5FCCC5}" vid="{B4B43A37-AB1A-1046-BB76-3F09967FBC8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f2f59d6-af6c-49ea-999e-f75f0ee57c3a">
      <UserInfo>
        <DisplayName>Malin Elofsson Järf (RF)</DisplayName>
        <AccountId>530</AccountId>
        <AccountType/>
      </UserInfo>
    </SharedWithUsers>
  </documentManagement>
</p:properties>
</file>

<file path=customXml/item2.xml><?xml version="1.0" encoding="utf-8"?>
<tns:customPropertyEditors xmlns:tns="http://schemas.microsoft.com/office/2006/customDocumentInformationPanel">
  <tns:showOnOpen>false</tns:showOnOpen>
  <tns:defaultPropertyEditorNamespace>Standardegenskaper.</tns:defaultPropertyEditorNamespace>
</tns:customPropertyEditors>
</file>

<file path=customXml/item3.xml><?xml version="1.0" encoding="utf-8"?>
<ct:contentTypeSchema xmlns:ct="http://schemas.microsoft.com/office/2006/metadata/contentType" xmlns:ma="http://schemas.microsoft.com/office/2006/metadata/properties/metaAttributes" ct:_="" ma:_="" ma:contentTypeName="dokument" ma:contentTypeID="0x010100D000CDD893FE6E4AA26AEECFD7C3B744" ma:contentTypeVersion="6" ma:contentTypeDescription="Skapa ett nytt dokument." ma:contentTypeScope="" ma:versionID="ff48618ace9d214fe574749a893d7f11">
  <xsd:schema xmlns:xsd="http://www.w3.org/2001/XMLSchema" xmlns:xs="http://www.w3.org/2001/XMLSchema" xmlns:p="http://schemas.microsoft.com/office/2006/metadata/properties" xmlns:ns2="3f2f59d6-af6c-49ea-999e-f75f0ee57c3a" xmlns:ns3="26a60150-de19-4102-8dcb-d76cd5ec3ad9" targetNamespace="http://schemas.microsoft.com/office/2006/metadata/properties" ma:root="true" ma:fieldsID="0a77cc1a3036ff0bf0e9fef08e95e2dc" ns2:_="" ns3:_="">
    <xsd:import namespace="3f2f59d6-af6c-49ea-999e-f75f0ee57c3a"/>
    <xsd:import namespace="26a60150-de19-4102-8dcb-d76cd5ec3ad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2f59d6-af6c-49ea-999e-f75f0ee57c3a" elementFormDefault="qualified">
    <xsd:import namespace="http://schemas.microsoft.com/office/2006/documentManagement/types"/>
    <xsd:import namespace="http://schemas.microsoft.com/office/infopath/2007/PartnerControls"/>
    <xsd:element name="SharedWithUsers" ma:index="8" nillable="true" ma:displayName="Dela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6a60150-de19-4102-8dcb-d76cd5ec3ad9"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11A34A-153F-4ABC-8965-2A5C74EDC89B}">
  <ds:schemaRefs>
    <ds:schemaRef ds:uri="http://purl.org/dc/elements/1.1/"/>
    <ds:schemaRef ds:uri="http://schemas.microsoft.com/office/2006/metadata/properties"/>
    <ds:schemaRef ds:uri="http://purl.org/dc/terms/"/>
    <ds:schemaRef ds:uri="26a60150-de19-4102-8dcb-d76cd5ec3ad9"/>
    <ds:schemaRef ds:uri="http://schemas.microsoft.com/office/2006/documentManagement/types"/>
    <ds:schemaRef ds:uri="http://schemas.openxmlformats.org/package/2006/metadata/core-properties"/>
    <ds:schemaRef ds:uri="http://schemas.microsoft.com/office/infopath/2007/PartnerControls"/>
    <ds:schemaRef ds:uri="3f2f59d6-af6c-49ea-999e-f75f0ee57c3a"/>
    <ds:schemaRef ds:uri="http://www.w3.org/XML/1998/namespace"/>
    <ds:schemaRef ds:uri="http://purl.org/dc/dcmitype/"/>
  </ds:schemaRefs>
</ds:datastoreItem>
</file>

<file path=customXml/itemProps2.xml><?xml version="1.0" encoding="utf-8"?>
<ds:datastoreItem xmlns:ds="http://schemas.openxmlformats.org/officeDocument/2006/customXml" ds:itemID="{BB6F8533-FDED-44B8-B1B2-4719A015B042}">
  <ds:schemaRefs>
    <ds:schemaRef ds:uri="http://schemas.microsoft.com/office/2006/customDocumentInformationPanel"/>
  </ds:schemaRefs>
</ds:datastoreItem>
</file>

<file path=customXml/itemProps3.xml><?xml version="1.0" encoding="utf-8"?>
<ds:datastoreItem xmlns:ds="http://schemas.openxmlformats.org/officeDocument/2006/customXml" ds:itemID="{77142876-89B8-457C-A382-A092617F82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2f59d6-af6c-49ea-999e-f75f0ee57c3a"/>
    <ds:schemaRef ds:uri="26a60150-de19-4102-8dcb-d76cd5ec3a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E1EEBCF-7189-47CF-A1BE-10F48F2F65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RF_PPT_mall_bred</Template>
  <TotalTime>0</TotalTime>
  <Pages>0</Pages>
  <Words>369</Words>
  <Characters>0</Characters>
  <Application>Microsoft Office PowerPoint</Application>
  <PresentationFormat>Bredbild</PresentationFormat>
  <Lines>0</Lines>
  <Paragraphs>87</Paragraphs>
  <Slides>22</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22</vt:i4>
      </vt:variant>
    </vt:vector>
  </HeadingPairs>
  <TitlesOfParts>
    <vt:vector size="26" baseType="lpstr">
      <vt:lpstr>Arial</vt:lpstr>
      <vt:lpstr>Calibri</vt:lpstr>
      <vt:lpstr>Calibri Bold</vt:lpstr>
      <vt:lpstr>RF_Powerpointmall_Skiss</vt:lpstr>
      <vt:lpstr>LOK-STÖD</vt:lpstr>
      <vt:lpstr>PowerPoint-presentation</vt:lpstr>
      <vt:lpstr>PowerPoint-presentation</vt:lpstr>
      <vt:lpstr>DELTAGARE</vt:lpstr>
      <vt:lpstr>PowerPoint-presentation</vt:lpstr>
      <vt:lpstr>OBLIGATORISKA UPPGIFTER</vt:lpstr>
      <vt:lpstr>PowerPoint-presentation</vt:lpstr>
      <vt:lpstr>PowerPoint-presentation</vt:lpstr>
      <vt:lpstr>PowerPoint-presentation</vt:lpstr>
      <vt:lpstr>PowerPoint-presentation</vt:lpstr>
      <vt:lpstr>PowerPoint-presentation</vt:lpstr>
      <vt:lpstr>ANSÖKAN</vt:lpstr>
      <vt:lpstr>PowerPoint-presentation</vt:lpstr>
      <vt:lpstr>PowerPoint-presentation</vt:lpstr>
      <vt:lpstr>KONTROLL AV ANSÖKAN </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2018-10-30T09:08:18Z</dcterms:created>
  <dcterms:modified xsi:type="dcterms:W3CDTF">2019-09-18T07:32:03Z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0x010100D000CDD893FE6E4AA26AEECFD7C3B744</vt:lpwstr>
  </property>
  <property fmtid="{D5CDD505-2E9C-101B-9397-08002B2CF9AE}" pid="3" name="SharedWithUsers">
    <vt:lpwstr>530;#Malin Elofsson Järf (RF)</vt:lpwstr>
  </property>
</Properties>
</file>